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9"/>
  </p:notesMasterIdLst>
  <p:sldIdLst>
    <p:sldId id="270" r:id="rId2"/>
    <p:sldId id="256" r:id="rId3"/>
    <p:sldId id="277" r:id="rId4"/>
    <p:sldId id="258" r:id="rId5"/>
    <p:sldId id="272" r:id="rId6"/>
    <p:sldId id="275"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69B45B-7FAD-4933-BDAC-4475E4968B68}" v="8" dt="2018-10-11T13:01:18.1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84969" autoAdjust="0"/>
  </p:normalViewPr>
  <p:slideViewPr>
    <p:cSldViewPr snapToGrid="0">
      <p:cViewPr varScale="1">
        <p:scale>
          <a:sx n="73" d="100"/>
          <a:sy n="73" d="100"/>
        </p:scale>
        <p:origin x="72" y="141"/>
      </p:cViewPr>
      <p:guideLst>
        <p:guide orient="horz" pos="2160"/>
        <p:guide pos="3840"/>
      </p:guideLst>
    </p:cSldViewPr>
  </p:slideViewPr>
  <p:outlineViewPr>
    <p:cViewPr>
      <p:scale>
        <a:sx n="33" d="100"/>
        <a:sy n="33" d="100"/>
      </p:scale>
      <p:origin x="0" y="-15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hony Fabio" userId="6fe0c7127843c967" providerId="LiveId" clId="{B269B45B-7FAD-4933-BDAC-4475E4968B68}"/>
    <pc:docChg chg="undo custSel modSld">
      <pc:chgData name="Anthony Fabio" userId="6fe0c7127843c967" providerId="LiveId" clId="{B269B45B-7FAD-4933-BDAC-4475E4968B68}" dt="2018-10-11T13:01:53.358" v="322" actId="20577"/>
      <pc:docMkLst>
        <pc:docMk/>
      </pc:docMkLst>
      <pc:sldChg chg="modSp">
        <pc:chgData name="Anthony Fabio" userId="6fe0c7127843c967" providerId="LiveId" clId="{B269B45B-7FAD-4933-BDAC-4475E4968B68}" dt="2018-10-11T13:01:53.358" v="322" actId="20577"/>
        <pc:sldMkLst>
          <pc:docMk/>
          <pc:sldMk cId="1542940528" sldId="275"/>
        </pc:sldMkLst>
        <pc:spChg chg="mod">
          <ac:chgData name="Anthony Fabio" userId="6fe0c7127843c967" providerId="LiveId" clId="{B269B45B-7FAD-4933-BDAC-4475E4968B68}" dt="2018-10-11T13:01:53.358" v="322" actId="20577"/>
          <ac:spMkLst>
            <pc:docMk/>
            <pc:sldMk cId="1542940528" sldId="275"/>
            <ac:spMk id="3" creationId="{00000000-0000-0000-0000-000000000000}"/>
          </ac:spMkLst>
        </pc:spChg>
      </pc:sldChg>
      <pc:sldChg chg="modSp">
        <pc:chgData name="Anthony Fabio" userId="6fe0c7127843c967" providerId="LiveId" clId="{B269B45B-7FAD-4933-BDAC-4475E4968B68}" dt="2018-10-11T12:42:19.104" v="31" actId="27636"/>
        <pc:sldMkLst>
          <pc:docMk/>
          <pc:sldMk cId="3955225554" sldId="277"/>
        </pc:sldMkLst>
        <pc:spChg chg="mod">
          <ac:chgData name="Anthony Fabio" userId="6fe0c7127843c967" providerId="LiveId" clId="{B269B45B-7FAD-4933-BDAC-4475E4968B68}" dt="2018-10-11T12:42:19.104" v="31" actId="27636"/>
          <ac:spMkLst>
            <pc:docMk/>
            <pc:sldMk cId="3955225554" sldId="277"/>
            <ac:spMk id="3" creationId="{00000000-0000-0000-0000-000000000000}"/>
          </ac:spMkLst>
        </pc:spChg>
      </pc:sldChg>
      <pc:sldChg chg="modSp">
        <pc:chgData name="Anthony Fabio" userId="6fe0c7127843c967" providerId="LiveId" clId="{B269B45B-7FAD-4933-BDAC-4475E4968B68}" dt="2018-10-11T13:01:05.480" v="284" actId="6549"/>
        <pc:sldMkLst>
          <pc:docMk/>
          <pc:sldMk cId="1231961230" sldId="278"/>
        </pc:sldMkLst>
        <pc:spChg chg="mod">
          <ac:chgData name="Anthony Fabio" userId="6fe0c7127843c967" providerId="LiveId" clId="{B269B45B-7FAD-4933-BDAC-4475E4968B68}" dt="2018-10-11T13:01:05.480" v="284" actId="6549"/>
          <ac:spMkLst>
            <pc:docMk/>
            <pc:sldMk cId="1231961230" sldId="27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7147A5-6F1E-45BB-88A4-53595DB7122D}" type="datetimeFigureOut">
              <a:rPr lang="en-US" smtClean="0"/>
              <a:t>10/11/2018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0A1057-13E1-42F2-B6A3-545670F3F215}" type="slidenum">
              <a:rPr lang="en-US" smtClean="0"/>
              <a:t>‹#›</a:t>
            </a:fld>
            <a:endParaRPr lang="en-US" dirty="0"/>
          </a:p>
        </p:txBody>
      </p:sp>
    </p:spTree>
    <p:extLst>
      <p:ext uri="{BB962C8B-B14F-4D97-AF65-F5344CB8AC3E}">
        <p14:creationId xmlns:p14="http://schemas.microsoft.com/office/powerpoint/2010/main" val="623965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0A1057-13E1-42F2-B6A3-545670F3F215}" type="slidenum">
              <a:rPr lang="en-US" smtClean="0"/>
              <a:t>3</a:t>
            </a:fld>
            <a:endParaRPr lang="en-US" dirty="0"/>
          </a:p>
        </p:txBody>
      </p:sp>
    </p:spTree>
    <p:extLst>
      <p:ext uri="{BB962C8B-B14F-4D97-AF65-F5344CB8AC3E}">
        <p14:creationId xmlns:p14="http://schemas.microsoft.com/office/powerpoint/2010/main" val="3971997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0A1057-13E1-42F2-B6A3-545670F3F215}" type="slidenum">
              <a:rPr lang="en-US" smtClean="0"/>
              <a:t>4</a:t>
            </a:fld>
            <a:endParaRPr lang="en-US" dirty="0"/>
          </a:p>
        </p:txBody>
      </p:sp>
    </p:spTree>
    <p:extLst>
      <p:ext uri="{BB962C8B-B14F-4D97-AF65-F5344CB8AC3E}">
        <p14:creationId xmlns:p14="http://schemas.microsoft.com/office/powerpoint/2010/main" val="2789772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Meetings</a:t>
            </a:r>
            <a:endParaRPr lang="en-US" dirty="0"/>
          </a:p>
          <a:p>
            <a:pPr lvl="1"/>
            <a:r>
              <a:rPr lang="en-US" dirty="0"/>
              <a:t>The PBPC shall meet monthly or more often as necessary to accomplish its charge during the year.  A quorum of four voting members will be required for voting on action items. The PBPC will form ad-hoc subcommittees as may be necessary. </a:t>
            </a:r>
          </a:p>
          <a:p>
            <a:r>
              <a:rPr lang="en-US" b="1" dirty="0"/>
              <a:t>Review of Certificate and Degree Programs and Other School-Wide Educational Programs</a:t>
            </a:r>
            <a:endParaRPr lang="en-US" dirty="0"/>
          </a:p>
          <a:p>
            <a:pPr lvl="1"/>
            <a:r>
              <a:rPr lang="en-US" dirty="0"/>
              <a:t>New Certificate and Degree Programs</a:t>
            </a:r>
          </a:p>
          <a:p>
            <a:pPr lvl="1"/>
            <a:r>
              <a:rPr lang="en-US" dirty="0"/>
              <a:t>The PBPC will review the budgetary planning section of the application documents on newly proposed educational and certificate programs.  Faculty representatives from the host Departments or the School will be invited to a regular PBPC meeting for discussion. The PBPC will provide recommendations on the budgetary planning. </a:t>
            </a:r>
          </a:p>
          <a:p>
            <a:pPr lvl="1"/>
            <a:r>
              <a:rPr lang="en-US" dirty="0"/>
              <a:t>Existing Certificate Programs</a:t>
            </a:r>
          </a:p>
          <a:p>
            <a:pPr lvl="1"/>
            <a:r>
              <a:rPr lang="en-US" dirty="0"/>
              <a:t>At the completion of each academic year the PBPC will review the budgetary data of each existing certificate program and make recommendations to the Dean in the form of a formal letter.</a:t>
            </a:r>
          </a:p>
          <a:p>
            <a:pPr lvl="1"/>
            <a:r>
              <a:rPr lang="en-US" dirty="0"/>
              <a:t>Information on each certificate program will be obtained from the host department or the Associate Dean of Education and includes the following:</a:t>
            </a:r>
          </a:p>
          <a:p>
            <a:pPr lvl="1"/>
            <a:r>
              <a:rPr lang="en-US" dirty="0"/>
              <a:t>Number of active students</a:t>
            </a:r>
          </a:p>
          <a:p>
            <a:pPr lvl="1"/>
            <a:r>
              <a:rPr lang="en-US" dirty="0"/>
              <a:t>Number of graduates with the certificate during the past academic year</a:t>
            </a:r>
          </a:p>
          <a:p>
            <a:pPr lvl="1"/>
            <a:r>
              <a:rPr lang="en-US" dirty="0"/>
              <a:t>Operating budget of the certificate program, including expense and tuition revenue.</a:t>
            </a:r>
          </a:p>
          <a:p>
            <a:pPr lvl="1"/>
            <a:r>
              <a:rPr lang="en-US" dirty="0"/>
              <a:t>School-Wide Educational Programs</a:t>
            </a:r>
          </a:p>
          <a:p>
            <a:pPr lvl="1"/>
            <a:r>
              <a:rPr lang="en-US" dirty="0"/>
              <a:t>At the completion of each academic year the PBPC will request and review the budget of the school core-course program and make recommendations to the Dean in the form of a formal letter. The budget data will be requested from the Associate Dean of Education. </a:t>
            </a:r>
          </a:p>
          <a:p>
            <a:r>
              <a:rPr lang="en-US" b="1" dirty="0"/>
              <a:t>Review of the school budget</a:t>
            </a:r>
            <a:endParaRPr lang="en-US" dirty="0"/>
          </a:p>
          <a:p>
            <a:pPr lvl="1"/>
            <a:r>
              <a:rPr lang="en-US" dirty="0"/>
              <a:t>Each year the PBPC will request the Dean’s Office to provide an annual summary on the school budget, including various funds that are distributed to the Graduate School of Public Health such as the University transfer fund, endowment, tuition incentives, and RDF return. The PBPC will review the summary and provide the Dean and the Graduate School of Public Health Council with comments and suggestions that may help to improve the financial perspectives of the School.  The PBPC will review the formulae for allocation of school funds to all departments planned for the next academic year and provide input to the Assistant Dean of Finance and Administration.</a:t>
            </a:r>
          </a:p>
          <a:p>
            <a:r>
              <a:rPr lang="en-US" b="1" dirty="0"/>
              <a:t>Review of the space allocation formulae</a:t>
            </a:r>
            <a:endParaRPr lang="en-US" dirty="0"/>
          </a:p>
          <a:p>
            <a:pPr lvl="1"/>
            <a:r>
              <a:rPr lang="en-US" dirty="0"/>
              <a:t>Laboratory space</a:t>
            </a:r>
          </a:p>
          <a:p>
            <a:pPr lvl="1"/>
            <a:r>
              <a:rPr lang="en-US" dirty="0"/>
              <a:t>Annually the PBPC will review the formula for the allocation of lab space to all departments prepared by the Senior Associate Dean and provide input.</a:t>
            </a:r>
          </a:p>
          <a:p>
            <a:pPr lvl="1"/>
            <a:r>
              <a:rPr lang="en-US" dirty="0"/>
              <a:t>Freezer space</a:t>
            </a:r>
          </a:p>
          <a:p>
            <a:pPr lvl="1"/>
            <a:r>
              <a:rPr lang="en-US" dirty="0"/>
              <a:t>Annually the PBPC will review the formula for the allocation of freezer space to all departments prepared by the Senior Associate Dean and provide input.</a:t>
            </a:r>
          </a:p>
          <a:p>
            <a:pPr lvl="1"/>
            <a:r>
              <a:rPr lang="en-US" dirty="0"/>
              <a:t>Office space</a:t>
            </a:r>
          </a:p>
          <a:p>
            <a:pPr lvl="1"/>
            <a:r>
              <a:rPr lang="en-US" dirty="0"/>
              <a:t>Annually the PBPC will review the formula for the allocation of office space to all departments prepared by the Senior Associate Dean and provide input.</a:t>
            </a:r>
          </a:p>
          <a:p>
            <a:r>
              <a:rPr lang="en-US" b="1" dirty="0"/>
              <a:t>New School-wide Initiatives and Capital Requests</a:t>
            </a:r>
            <a:endParaRPr lang="en-US" dirty="0"/>
          </a:p>
          <a:p>
            <a:pPr lvl="1"/>
            <a:r>
              <a:rPr lang="en-US" dirty="0"/>
              <a:t>The PBPC will review new major school-wide initiatives and provide input to the Dean and the Graduate School of Public Health Council.</a:t>
            </a:r>
          </a:p>
          <a:p>
            <a:pPr lvl="1"/>
            <a:r>
              <a:rPr lang="en-US" dirty="0"/>
              <a:t>Each year the Senior Vice Chancellor’s office requests that the Graduate School of Public Health provide a list of capital projects.  The projects may include the renovation of office and lab space or the purchase of shared equipment.  The PBPC will be asked to provide suggestions for capital projects to the Senior Associate Dean.</a:t>
            </a:r>
          </a:p>
          <a:p>
            <a:r>
              <a:rPr lang="en-US" b="1" dirty="0"/>
              <a:t>Faculty Computing Allocation Award</a:t>
            </a:r>
            <a:endParaRPr lang="en-US" dirty="0"/>
          </a:p>
          <a:p>
            <a:pPr lvl="1"/>
            <a:r>
              <a:rPr lang="en-US" dirty="0"/>
              <a:t>The PBPC will solicit and review annually applications to the Faculty Computing Allocation Award from the Provost’s Office. This Award is to provide the teaching faculty members with computing equipment such as desktops, laptops and tablets to maintain and enhance their instructional experience.  Each year once the school receives the allocation from the Provost’s Office, the PBPC will send an announcement on the Computing Allocation Award to the Department Chairs who will forward the announcement to their teaching faculty members. A PBPC subcommittee, including two faculty members and one Department Administrator, will be formed to review applications with the Director of Budget and Finance of the school. The awards to selected applications will be disseminated from the Dean’s Office.</a:t>
            </a:r>
          </a:p>
          <a:p>
            <a:r>
              <a:rPr lang="en-US" b="1" dirty="0"/>
              <a:t>Review of the Bylaws and Standard Operating Procedures</a:t>
            </a:r>
            <a:endParaRPr lang="en-US" dirty="0"/>
          </a:p>
          <a:p>
            <a:pPr lvl="1"/>
            <a:r>
              <a:rPr lang="en-US" dirty="0"/>
              <a:t>The PBPC will meet at least once a year with the Associate Dean of Academic Affairs and the Faculty Senate Executive Committee to review the Bylaws and the Standard Operating Procedures of the PBPC.  Any recommended revisions to the Bylaws and the Standard Operating Procedures will be brought to the Graduate School of Public Health Council and the School faculty for approval.</a:t>
            </a:r>
          </a:p>
          <a:p>
            <a:endParaRPr lang="en-US" dirty="0"/>
          </a:p>
        </p:txBody>
      </p:sp>
      <p:sp>
        <p:nvSpPr>
          <p:cNvPr id="4" name="Slide Number Placeholder 3"/>
          <p:cNvSpPr>
            <a:spLocks noGrp="1"/>
          </p:cNvSpPr>
          <p:nvPr>
            <p:ph type="sldNum" sz="quarter" idx="10"/>
          </p:nvPr>
        </p:nvSpPr>
        <p:spPr/>
        <p:txBody>
          <a:bodyPr/>
          <a:lstStyle/>
          <a:p>
            <a:fld id="{F50A1057-13E1-42F2-B6A3-545670F3F215}" type="slidenum">
              <a:rPr lang="en-US" smtClean="0"/>
              <a:t>6</a:t>
            </a:fld>
            <a:endParaRPr lang="en-US" dirty="0"/>
          </a:p>
        </p:txBody>
      </p:sp>
    </p:spTree>
    <p:extLst>
      <p:ext uri="{BB962C8B-B14F-4D97-AF65-F5344CB8AC3E}">
        <p14:creationId xmlns:p14="http://schemas.microsoft.com/office/powerpoint/2010/main" val="2305229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Meetings</a:t>
            </a:r>
            <a:endParaRPr lang="en-US" dirty="0"/>
          </a:p>
          <a:p>
            <a:pPr lvl="1"/>
            <a:r>
              <a:rPr lang="en-US" dirty="0"/>
              <a:t>The PBPC shall meet monthly or more often as necessary to accomplish its charge during the year.  A quorum of four voting members will be required for voting on action items. The PBPC will form ad-hoc subcommittees as may be necessary. </a:t>
            </a:r>
          </a:p>
          <a:p>
            <a:r>
              <a:rPr lang="en-US" b="1" dirty="0"/>
              <a:t>Review of Certificate and Degree Programs and Other School-Wide Educational Programs</a:t>
            </a:r>
            <a:endParaRPr lang="en-US" dirty="0"/>
          </a:p>
          <a:p>
            <a:pPr lvl="1"/>
            <a:r>
              <a:rPr lang="en-US" dirty="0"/>
              <a:t>New Certificate and Degree Programs</a:t>
            </a:r>
          </a:p>
          <a:p>
            <a:pPr lvl="1"/>
            <a:r>
              <a:rPr lang="en-US" dirty="0"/>
              <a:t>The PBPC will review the budgetary planning section of the application documents on newly proposed educational and certificate programs.  Faculty representatives from the host Departments or the School will be invited to a regular PBPC meeting for discussion. The PBPC will provide recommendations on the budgetary planning. </a:t>
            </a:r>
          </a:p>
          <a:p>
            <a:pPr lvl="1"/>
            <a:r>
              <a:rPr lang="en-US" dirty="0"/>
              <a:t>Existing Certificate Programs</a:t>
            </a:r>
          </a:p>
          <a:p>
            <a:pPr lvl="1"/>
            <a:r>
              <a:rPr lang="en-US" dirty="0"/>
              <a:t>At the completion of each academic year the PBPC will review the budgetary data of each existing certificate program and make recommendations to the Dean in the form of a formal letter.</a:t>
            </a:r>
          </a:p>
          <a:p>
            <a:pPr lvl="1"/>
            <a:r>
              <a:rPr lang="en-US" dirty="0"/>
              <a:t>Information on each certificate program will be obtained from the host department or the Associate Dean of Education and includes the following:</a:t>
            </a:r>
          </a:p>
          <a:p>
            <a:pPr lvl="1"/>
            <a:r>
              <a:rPr lang="en-US" dirty="0"/>
              <a:t>Number of active students</a:t>
            </a:r>
          </a:p>
          <a:p>
            <a:pPr lvl="1"/>
            <a:r>
              <a:rPr lang="en-US" dirty="0"/>
              <a:t>Number of graduates with the certificate during the past academic year</a:t>
            </a:r>
          </a:p>
          <a:p>
            <a:pPr lvl="1"/>
            <a:r>
              <a:rPr lang="en-US" dirty="0"/>
              <a:t>Operating budget of the certificate program, including expense and tuition revenue.</a:t>
            </a:r>
          </a:p>
          <a:p>
            <a:pPr lvl="1"/>
            <a:r>
              <a:rPr lang="en-US" dirty="0"/>
              <a:t>School-Wide Educational Programs</a:t>
            </a:r>
          </a:p>
          <a:p>
            <a:pPr lvl="1"/>
            <a:r>
              <a:rPr lang="en-US" dirty="0"/>
              <a:t>At the completion of each academic year the PBPC will request and review the budget of the school core-course program and make recommendations to the Dean in the form of a formal letter. The budget data will be requested from the Associate Dean of Education. </a:t>
            </a:r>
          </a:p>
          <a:p>
            <a:r>
              <a:rPr lang="en-US" b="1" dirty="0"/>
              <a:t>Review of the school budget</a:t>
            </a:r>
            <a:endParaRPr lang="en-US" dirty="0"/>
          </a:p>
          <a:p>
            <a:pPr lvl="1"/>
            <a:r>
              <a:rPr lang="en-US" dirty="0"/>
              <a:t>Each year the PBPC will request the Dean’s Office to provide an annual summary on the school budget, including various funds that are distributed to the Graduate School of Public Health such as the University transfer fund, endowment, tuition incentives, and RDF return. The PBPC will review the summary and provide the Dean and the Graduate School of Public Health Council with comments and suggestions that may help to improve the financial perspectives of the School.  The PBPC will review the formulae for allocation of school funds to all departments planned for the next academic year and provide input to the Assistant Dean of Finance and Administration.</a:t>
            </a:r>
          </a:p>
          <a:p>
            <a:r>
              <a:rPr lang="en-US" b="1" dirty="0"/>
              <a:t>Review of the space allocation formulae</a:t>
            </a:r>
            <a:endParaRPr lang="en-US" dirty="0"/>
          </a:p>
          <a:p>
            <a:pPr lvl="1"/>
            <a:r>
              <a:rPr lang="en-US" dirty="0"/>
              <a:t>Laboratory space</a:t>
            </a:r>
          </a:p>
          <a:p>
            <a:pPr lvl="1"/>
            <a:r>
              <a:rPr lang="en-US" dirty="0"/>
              <a:t>Annually the PBPC will review the formula for the allocation of lab space to all departments prepared by the Senior Associate Dean and provide input.</a:t>
            </a:r>
          </a:p>
          <a:p>
            <a:pPr lvl="1"/>
            <a:r>
              <a:rPr lang="en-US" dirty="0"/>
              <a:t>Freezer space</a:t>
            </a:r>
          </a:p>
          <a:p>
            <a:pPr lvl="1"/>
            <a:r>
              <a:rPr lang="en-US" dirty="0"/>
              <a:t>Annually the PBPC will review the formula for the allocation of freezer space to all departments prepared by the Senior Associate Dean and provide input.</a:t>
            </a:r>
          </a:p>
          <a:p>
            <a:pPr lvl="1"/>
            <a:r>
              <a:rPr lang="en-US" dirty="0"/>
              <a:t>Office space</a:t>
            </a:r>
          </a:p>
          <a:p>
            <a:pPr lvl="1"/>
            <a:r>
              <a:rPr lang="en-US" dirty="0"/>
              <a:t>Annually the PBPC will review the formula for the allocation of office space to all departments prepared by the Senior Associate Dean and provide input.</a:t>
            </a:r>
          </a:p>
          <a:p>
            <a:r>
              <a:rPr lang="en-US" b="1" dirty="0"/>
              <a:t>New School-wide Initiatives and Capital Requests</a:t>
            </a:r>
            <a:endParaRPr lang="en-US" dirty="0"/>
          </a:p>
          <a:p>
            <a:pPr lvl="1"/>
            <a:r>
              <a:rPr lang="en-US" dirty="0"/>
              <a:t>The PBPC will review new major school-wide initiatives and provide input to the Dean and the Graduate School of Public Health Council.</a:t>
            </a:r>
          </a:p>
          <a:p>
            <a:pPr lvl="1"/>
            <a:r>
              <a:rPr lang="en-US" dirty="0"/>
              <a:t>Each year the Senior Vice Chancellor’s office requests that the Graduate School of Public Health provide a list of capital projects.  The projects may include the renovation of office and lab space or the purchase of shared equipment.  The PBPC will be asked to provide suggestions for capital projects to the Senior Associate Dean.</a:t>
            </a:r>
          </a:p>
          <a:p>
            <a:r>
              <a:rPr lang="en-US" b="1" dirty="0"/>
              <a:t>Faculty Computing Allocation Award</a:t>
            </a:r>
            <a:endParaRPr lang="en-US" dirty="0"/>
          </a:p>
          <a:p>
            <a:pPr lvl="1"/>
            <a:r>
              <a:rPr lang="en-US" dirty="0"/>
              <a:t>The PBPC will solicit and review annually applications to the Faculty Computing Allocation Award from the Provost’s Office. This Award is to provide the teaching faculty members with computing equipment such as desktops, laptops and tablets to maintain and enhance their instructional experience.  Each year once the school receives the allocation from the Provost’s Office, the PBPC will send an announcement on the Computing Allocation Award to the Department Chairs who will forward the announcement to their teaching faculty members. A PBPC subcommittee, including two faculty members and one Department Administrator, will be formed to review applications with the Director of Budget and Finance of the school. The awards to selected applications will be disseminated from the Dean’s Office.</a:t>
            </a:r>
          </a:p>
          <a:p>
            <a:r>
              <a:rPr lang="en-US" b="1" dirty="0"/>
              <a:t>Review of the Bylaws and Standard Operating Procedures</a:t>
            </a:r>
            <a:endParaRPr lang="en-US" dirty="0"/>
          </a:p>
          <a:p>
            <a:pPr lvl="1"/>
            <a:r>
              <a:rPr lang="en-US" dirty="0"/>
              <a:t>The PBPC will meet at least once a year with the Associate Dean of Academic Affairs and the Faculty Senate Executive Committee to review the Bylaws and the Standard Operating Procedures of the PBPC.  Any recommended revisions to the Bylaws and the Standard Operating Procedures will be brought to the Graduate School of Public Health Council and the School faculty for approval.</a:t>
            </a:r>
          </a:p>
          <a:p>
            <a:endParaRPr lang="en-US" dirty="0"/>
          </a:p>
        </p:txBody>
      </p:sp>
      <p:sp>
        <p:nvSpPr>
          <p:cNvPr id="4" name="Slide Number Placeholder 3"/>
          <p:cNvSpPr>
            <a:spLocks noGrp="1"/>
          </p:cNvSpPr>
          <p:nvPr>
            <p:ph type="sldNum" sz="quarter" idx="10"/>
          </p:nvPr>
        </p:nvSpPr>
        <p:spPr/>
        <p:txBody>
          <a:bodyPr/>
          <a:lstStyle/>
          <a:p>
            <a:fld id="{F50A1057-13E1-42F2-B6A3-545670F3F215}" type="slidenum">
              <a:rPr lang="en-US" smtClean="0"/>
              <a:t>7</a:t>
            </a:fld>
            <a:endParaRPr lang="en-US" dirty="0"/>
          </a:p>
        </p:txBody>
      </p:sp>
    </p:spTree>
    <p:extLst>
      <p:ext uri="{BB962C8B-B14F-4D97-AF65-F5344CB8AC3E}">
        <p14:creationId xmlns:p14="http://schemas.microsoft.com/office/powerpoint/2010/main" val="268801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711BFAA5-5DF2-4809-8411-D48E3456C622}" type="datetimeFigureOut">
              <a:rPr lang="en-US" smtClean="0"/>
              <a:t>10/11/2018</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A5BC2D8-9A6F-4F60-BCA3-2ED4CFAFAB43}" type="slidenum">
              <a:rPr lang="en-US" smtClean="0"/>
              <a:t>‹#›</a:t>
            </a:fld>
            <a:endParaRPr lang="en-US" dirty="0"/>
          </a:p>
        </p:txBody>
      </p:sp>
    </p:spTree>
    <p:extLst>
      <p:ext uri="{BB962C8B-B14F-4D97-AF65-F5344CB8AC3E}">
        <p14:creationId xmlns:p14="http://schemas.microsoft.com/office/powerpoint/2010/main" val="2723696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11BFAA5-5DF2-4809-8411-D48E3456C622}" type="datetimeFigureOut">
              <a:rPr lang="en-US" smtClean="0"/>
              <a:t>10/11/2018</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A5BC2D8-9A6F-4F60-BCA3-2ED4CFAFAB43}" type="slidenum">
              <a:rPr lang="en-US" smtClean="0"/>
              <a:t>‹#›</a:t>
            </a:fld>
            <a:endParaRPr lang="en-US" dirty="0"/>
          </a:p>
        </p:txBody>
      </p:sp>
    </p:spTree>
    <p:extLst>
      <p:ext uri="{BB962C8B-B14F-4D97-AF65-F5344CB8AC3E}">
        <p14:creationId xmlns:p14="http://schemas.microsoft.com/office/powerpoint/2010/main" val="463030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11BFAA5-5DF2-4809-8411-D48E3456C622}" type="datetimeFigureOut">
              <a:rPr lang="en-US" smtClean="0"/>
              <a:t>10/11/2018</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A5BC2D8-9A6F-4F60-BCA3-2ED4CFAFAB43}" type="slidenum">
              <a:rPr lang="en-US" smtClean="0"/>
              <a:t>‹#›</a:t>
            </a:fld>
            <a:endParaRPr lang="en-US" dirty="0"/>
          </a:p>
        </p:txBody>
      </p:sp>
    </p:spTree>
    <p:extLst>
      <p:ext uri="{BB962C8B-B14F-4D97-AF65-F5344CB8AC3E}">
        <p14:creationId xmlns:p14="http://schemas.microsoft.com/office/powerpoint/2010/main" val="2784637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1BFAA5-5DF2-4809-8411-D48E3456C622}"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5BC2D8-9A6F-4F60-BCA3-2ED4CFAFAB43}" type="slidenum">
              <a:rPr lang="en-US" smtClean="0"/>
              <a:t>‹#›</a:t>
            </a:fld>
            <a:endParaRPr lang="en-US" dirty="0"/>
          </a:p>
        </p:txBody>
      </p:sp>
    </p:spTree>
    <p:extLst>
      <p:ext uri="{BB962C8B-B14F-4D97-AF65-F5344CB8AC3E}">
        <p14:creationId xmlns:p14="http://schemas.microsoft.com/office/powerpoint/2010/main" val="22699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11BFAA5-5DF2-4809-8411-D48E3456C622}" type="datetimeFigureOut">
              <a:rPr lang="en-US" smtClean="0"/>
              <a:t>10/11/2018</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A5BC2D8-9A6F-4F60-BCA3-2ED4CFAFAB43}" type="slidenum">
              <a:rPr lang="en-US" smtClean="0"/>
              <a:t>‹#›</a:t>
            </a:fld>
            <a:endParaRPr lang="en-US" dirty="0"/>
          </a:p>
        </p:txBody>
      </p:sp>
    </p:spTree>
    <p:extLst>
      <p:ext uri="{BB962C8B-B14F-4D97-AF65-F5344CB8AC3E}">
        <p14:creationId xmlns:p14="http://schemas.microsoft.com/office/powerpoint/2010/main" val="296099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711BFAA5-5DF2-4809-8411-D48E3456C622}" type="datetimeFigureOut">
              <a:rPr lang="en-US" smtClean="0"/>
              <a:t>10/11/2018</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A5BC2D8-9A6F-4F60-BCA3-2ED4CFAFAB43}" type="slidenum">
              <a:rPr lang="en-US" smtClean="0"/>
              <a:t>‹#›</a:t>
            </a:fld>
            <a:endParaRPr lang="en-US" dirty="0"/>
          </a:p>
        </p:txBody>
      </p:sp>
    </p:spTree>
    <p:extLst>
      <p:ext uri="{BB962C8B-B14F-4D97-AF65-F5344CB8AC3E}">
        <p14:creationId xmlns:p14="http://schemas.microsoft.com/office/powerpoint/2010/main" val="195742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711BFAA5-5DF2-4809-8411-D48E3456C622}" type="datetimeFigureOut">
              <a:rPr lang="en-US" smtClean="0"/>
              <a:t>10/11/2018</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8A5BC2D8-9A6F-4F60-BCA3-2ED4CFAFAB43}" type="slidenum">
              <a:rPr lang="en-US" smtClean="0"/>
              <a:t>‹#›</a:t>
            </a:fld>
            <a:endParaRPr lang="en-US" dirty="0"/>
          </a:p>
        </p:txBody>
      </p:sp>
    </p:spTree>
    <p:extLst>
      <p:ext uri="{BB962C8B-B14F-4D97-AF65-F5344CB8AC3E}">
        <p14:creationId xmlns:p14="http://schemas.microsoft.com/office/powerpoint/2010/main" val="4219249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711BFAA5-5DF2-4809-8411-D48E3456C622}" type="datetimeFigureOut">
              <a:rPr lang="en-US" smtClean="0"/>
              <a:t>10/11/2018</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8A5BC2D8-9A6F-4F60-BCA3-2ED4CFAFAB43}" type="slidenum">
              <a:rPr lang="en-US" smtClean="0"/>
              <a:t>‹#›</a:t>
            </a:fld>
            <a:endParaRPr lang="en-US" dirty="0"/>
          </a:p>
        </p:txBody>
      </p:sp>
    </p:spTree>
    <p:extLst>
      <p:ext uri="{BB962C8B-B14F-4D97-AF65-F5344CB8AC3E}">
        <p14:creationId xmlns:p14="http://schemas.microsoft.com/office/powerpoint/2010/main" val="3730041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711BFAA5-5DF2-4809-8411-D48E3456C622}" type="datetimeFigureOut">
              <a:rPr lang="en-US" smtClean="0"/>
              <a:t>10/11/2018</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8A5BC2D8-9A6F-4F60-BCA3-2ED4CFAFAB43}" type="slidenum">
              <a:rPr lang="en-US" smtClean="0"/>
              <a:t>‹#›</a:t>
            </a:fld>
            <a:endParaRPr lang="en-US" dirty="0"/>
          </a:p>
        </p:txBody>
      </p:sp>
    </p:spTree>
    <p:extLst>
      <p:ext uri="{BB962C8B-B14F-4D97-AF65-F5344CB8AC3E}">
        <p14:creationId xmlns:p14="http://schemas.microsoft.com/office/powerpoint/2010/main" val="3396963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11BFAA5-5DF2-4809-8411-D48E3456C622}" type="datetimeFigureOut">
              <a:rPr lang="en-US" smtClean="0"/>
              <a:t>10/11/2018</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8A5BC2D8-9A6F-4F60-BCA3-2ED4CFAFAB43}" type="slidenum">
              <a:rPr lang="en-US" smtClean="0"/>
              <a:t>‹#›</a:t>
            </a:fld>
            <a:endParaRPr lang="en-US" dirty="0"/>
          </a:p>
        </p:txBody>
      </p:sp>
    </p:spTree>
    <p:extLst>
      <p:ext uri="{BB962C8B-B14F-4D97-AF65-F5344CB8AC3E}">
        <p14:creationId xmlns:p14="http://schemas.microsoft.com/office/powerpoint/2010/main" val="2973433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711BFAA5-5DF2-4809-8411-D48E3456C622}" type="datetimeFigureOut">
              <a:rPr lang="en-US" smtClean="0"/>
              <a:t>10/11/2018</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8A5BC2D8-9A6F-4F60-BCA3-2ED4CFAFAB43}" type="slidenum">
              <a:rPr lang="en-US" smtClean="0"/>
              <a:t>‹#›</a:t>
            </a:fld>
            <a:endParaRPr lang="en-US" dirty="0"/>
          </a:p>
        </p:txBody>
      </p:sp>
    </p:spTree>
    <p:extLst>
      <p:ext uri="{BB962C8B-B14F-4D97-AF65-F5344CB8AC3E}">
        <p14:creationId xmlns:p14="http://schemas.microsoft.com/office/powerpoint/2010/main" val="417056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711BFAA5-5DF2-4809-8411-D48E3456C622}" type="datetimeFigureOut">
              <a:rPr lang="en-US" smtClean="0"/>
              <a:t>10/11/2018</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8A5BC2D8-9A6F-4F60-BCA3-2ED4CFAFAB43}" type="slidenum">
              <a:rPr lang="en-US" smtClean="0"/>
              <a:t>‹#›</a:t>
            </a:fld>
            <a:endParaRPr lang="en-US" dirty="0"/>
          </a:p>
        </p:txBody>
      </p:sp>
    </p:spTree>
    <p:extLst>
      <p:ext uri="{BB962C8B-B14F-4D97-AF65-F5344CB8AC3E}">
        <p14:creationId xmlns:p14="http://schemas.microsoft.com/office/powerpoint/2010/main" val="2896912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599" y="697312"/>
            <a:ext cx="10892287" cy="967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609600" y="182447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fld id="{711BFAA5-5DF2-4809-8411-D48E3456C622}" type="datetimeFigureOut">
              <a:rPr lang="en-US" smtClean="0"/>
              <a:t>10/11/2018</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8A5BC2D8-9A6F-4F60-BCA3-2ED4CFAFAB43}" type="slidenum">
              <a:rPr lang="en-US" smtClean="0"/>
              <a:t>‹#›</a:t>
            </a:fld>
            <a:endParaRPr lang="en-US" dirty="0"/>
          </a:p>
        </p:txBody>
      </p:sp>
    </p:spTree>
    <p:extLst>
      <p:ext uri="{BB962C8B-B14F-4D97-AF65-F5344CB8AC3E}">
        <p14:creationId xmlns:p14="http://schemas.microsoft.com/office/powerpoint/2010/main" val="125621797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Planning and Budget Policies Committee</a:t>
            </a:r>
          </a:p>
        </p:txBody>
      </p:sp>
      <p:sp>
        <p:nvSpPr>
          <p:cNvPr id="5" name="Subtitle 4"/>
          <p:cNvSpPr>
            <a:spLocks noGrp="1"/>
          </p:cNvSpPr>
          <p:nvPr>
            <p:ph type="subTitle" idx="1"/>
          </p:nvPr>
        </p:nvSpPr>
        <p:spPr/>
        <p:txBody>
          <a:bodyPr/>
          <a:lstStyle/>
          <a:p>
            <a:r>
              <a:rPr lang="en-US" dirty="0"/>
              <a:t>(PBPC)</a:t>
            </a:r>
          </a:p>
        </p:txBody>
      </p:sp>
    </p:spTree>
    <p:extLst>
      <p:ext uri="{BB962C8B-B14F-4D97-AF65-F5344CB8AC3E}">
        <p14:creationId xmlns:p14="http://schemas.microsoft.com/office/powerpoint/2010/main" val="41572355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Composition</a:t>
            </a:r>
          </a:p>
        </p:txBody>
      </p:sp>
      <p:sp>
        <p:nvSpPr>
          <p:cNvPr id="4" name="Text Placeholder 3"/>
          <p:cNvSpPr>
            <a:spLocks noGrp="1"/>
          </p:cNvSpPr>
          <p:nvPr>
            <p:ph type="body" idx="1"/>
          </p:nvPr>
        </p:nvSpPr>
        <p:spPr/>
        <p:txBody>
          <a:bodyPr/>
          <a:lstStyle/>
          <a:p>
            <a:r>
              <a:rPr lang="en-US" dirty="0"/>
              <a:t>One faculty member from each department (voting members)</a:t>
            </a:r>
          </a:p>
          <a:p>
            <a:r>
              <a:rPr lang="en-US" dirty="0"/>
              <a:t>One Department Chair</a:t>
            </a:r>
          </a:p>
          <a:p>
            <a:r>
              <a:rPr lang="en-US" dirty="0"/>
              <a:t>Three student representatives </a:t>
            </a:r>
          </a:p>
          <a:p>
            <a:r>
              <a:rPr lang="en-US" dirty="0"/>
              <a:t>Director of Budget and Finance</a:t>
            </a:r>
          </a:p>
          <a:p>
            <a:r>
              <a:rPr lang="en-US" dirty="0"/>
              <a:t>Assistant Dean for Finance &amp; Administration </a:t>
            </a:r>
          </a:p>
          <a:p>
            <a:r>
              <a:rPr lang="en-US" dirty="0"/>
              <a:t>Departmental Administrators as ex-officio, non-voting members</a:t>
            </a:r>
          </a:p>
        </p:txBody>
      </p:sp>
    </p:spTree>
    <p:extLst>
      <p:ext uri="{BB962C8B-B14F-4D97-AF65-F5344CB8AC3E}">
        <p14:creationId xmlns:p14="http://schemas.microsoft.com/office/powerpoint/2010/main" val="161236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856" y="251614"/>
            <a:ext cx="10892287" cy="967586"/>
          </a:xfrm>
        </p:spPr>
        <p:txBody>
          <a:bodyPr>
            <a:normAutofit/>
          </a:bodyPr>
          <a:lstStyle/>
          <a:p>
            <a:r>
              <a:rPr lang="en-US" dirty="0"/>
              <a:t>Members</a:t>
            </a:r>
          </a:p>
        </p:txBody>
      </p:sp>
      <p:sp>
        <p:nvSpPr>
          <p:cNvPr id="3" name="Content Placeholder 2"/>
          <p:cNvSpPr>
            <a:spLocks noGrp="1"/>
          </p:cNvSpPr>
          <p:nvPr>
            <p:ph idx="1"/>
          </p:nvPr>
        </p:nvSpPr>
        <p:spPr>
          <a:xfrm>
            <a:off x="1905000" y="1219200"/>
            <a:ext cx="8382000" cy="5257800"/>
          </a:xfrm>
        </p:spPr>
        <p:txBody>
          <a:bodyPr>
            <a:normAutofit fontScale="92500" lnSpcReduction="10000"/>
          </a:bodyPr>
          <a:lstStyle/>
          <a:p>
            <a:r>
              <a:rPr lang="en-US" sz="2800" b="1" dirty="0"/>
              <a:t>Faculty members </a:t>
            </a:r>
          </a:p>
          <a:p>
            <a:pPr marL="0" indent="0">
              <a:buNone/>
            </a:pPr>
            <a:r>
              <a:rPr lang="en-US" dirty="0"/>
              <a:t>    </a:t>
            </a:r>
            <a:r>
              <a:rPr lang="en-US" sz="2400" dirty="0"/>
              <a:t>Todd Bear(BCHS)   		Antonio Fabio (EPI)</a:t>
            </a:r>
          </a:p>
          <a:p>
            <a:pPr marL="0" indent="0">
              <a:buNone/>
            </a:pPr>
            <a:r>
              <a:rPr lang="en-US" sz="2400" dirty="0"/>
              <a:t>     Quasar Padiath (HUGEN)     	Nicholas Fitz (EOH) </a:t>
            </a:r>
          </a:p>
          <a:p>
            <a:pPr marL="0" indent="0">
              <a:buNone/>
            </a:pPr>
            <a:r>
              <a:rPr lang="en-US" sz="2400" dirty="0"/>
              <a:t>     Amy Hartman (IDM)         	Jeanine Buchanich (BIOS) </a:t>
            </a:r>
          </a:p>
          <a:p>
            <a:pPr marL="0" indent="0">
              <a:buNone/>
            </a:pPr>
            <a:r>
              <a:rPr lang="en-US" sz="2400" dirty="0"/>
              <a:t>     Hawre Jalal (HPM)            	Steven Albert (Chair Representative)</a:t>
            </a:r>
          </a:p>
          <a:p>
            <a:r>
              <a:rPr lang="en-US" sz="2800" b="1" dirty="0"/>
              <a:t>Department Administrators</a:t>
            </a:r>
          </a:p>
          <a:p>
            <a:pPr marL="0" indent="0">
              <a:buNone/>
            </a:pPr>
            <a:r>
              <a:rPr lang="en-US" sz="2800" dirty="0"/>
              <a:t>     </a:t>
            </a:r>
            <a:r>
              <a:rPr lang="en-US" sz="2400" dirty="0"/>
              <a:t>Susan Cotter, Linda </a:t>
            </a:r>
            <a:r>
              <a:rPr lang="en-US" sz="2400" dirty="0" err="1"/>
              <a:t>DeLuco</a:t>
            </a:r>
            <a:r>
              <a:rPr lang="en-US" sz="2400" dirty="0"/>
              <a:t>, Jennifer Heinemann, </a:t>
            </a:r>
          </a:p>
          <a:p>
            <a:pPr marL="0" indent="0">
              <a:buNone/>
            </a:pPr>
            <a:r>
              <a:rPr lang="en-US" sz="2400" dirty="0"/>
              <a:t>      Tina Micale, Robin Tierno, Matthew Weaver</a:t>
            </a:r>
          </a:p>
          <a:p>
            <a:r>
              <a:rPr lang="en-US" sz="2800" b="1" dirty="0"/>
              <a:t>Dean’s office </a:t>
            </a:r>
          </a:p>
          <a:p>
            <a:pPr marL="0" indent="0">
              <a:buNone/>
            </a:pPr>
            <a:r>
              <a:rPr lang="en-US" sz="2400" dirty="0"/>
              <a:t>      Renae Brinza, Ed Tomkowitz</a:t>
            </a:r>
          </a:p>
          <a:p>
            <a:r>
              <a:rPr lang="en-US" sz="2800" b="1" dirty="0"/>
              <a:t>Student representatives</a:t>
            </a:r>
          </a:p>
          <a:p>
            <a:pPr marL="400050" lvl="1" indent="0">
              <a:buNone/>
            </a:pPr>
            <a:r>
              <a:rPr lang="en-US" sz="2400" dirty="0"/>
              <a:t>Krista </a:t>
            </a:r>
            <a:r>
              <a:rPr lang="en-US" sz="2400" dirty="0" err="1"/>
              <a:t>Grobelny</a:t>
            </a:r>
            <a:r>
              <a:rPr lang="en-US" sz="2400" dirty="0"/>
              <a:t> and Margaret Carr </a:t>
            </a:r>
          </a:p>
        </p:txBody>
      </p:sp>
    </p:spTree>
    <p:extLst>
      <p:ext uri="{BB962C8B-B14F-4D97-AF65-F5344CB8AC3E}">
        <p14:creationId xmlns:p14="http://schemas.microsoft.com/office/powerpoint/2010/main" val="3955225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PBPC</a:t>
            </a:r>
            <a:r>
              <a:rPr lang="en-US" dirty="0"/>
              <a:t> Charge</a:t>
            </a:r>
          </a:p>
        </p:txBody>
      </p:sp>
      <p:sp>
        <p:nvSpPr>
          <p:cNvPr id="3" name="Text Placeholder 2"/>
          <p:cNvSpPr>
            <a:spLocks noGrp="1"/>
          </p:cNvSpPr>
          <p:nvPr>
            <p:ph type="body" idx="1"/>
          </p:nvPr>
        </p:nvSpPr>
        <p:spPr/>
        <p:txBody>
          <a:bodyPr/>
          <a:lstStyle/>
          <a:p>
            <a:r>
              <a:rPr lang="en-US" dirty="0"/>
              <a:t>Maintain and distribute the policies and procedures for planning and budgetary matters</a:t>
            </a:r>
          </a:p>
          <a:p>
            <a:pPr lvl="1"/>
            <a:r>
              <a:rPr lang="en-US" dirty="0"/>
              <a:t>Establish formal review process with approval of the Pitt Public Health Council</a:t>
            </a:r>
          </a:p>
          <a:p>
            <a:r>
              <a:rPr lang="en-US" dirty="0"/>
              <a:t>Recommend to the Pitt Public Health Council equitable policies and procedures for allocation of:</a:t>
            </a:r>
          </a:p>
          <a:p>
            <a:pPr lvl="1"/>
            <a:r>
              <a:rPr lang="en-US" dirty="0"/>
              <a:t>University transfer funds</a:t>
            </a:r>
          </a:p>
          <a:p>
            <a:pPr lvl="1"/>
            <a:r>
              <a:rPr lang="en-US" dirty="0"/>
              <a:t>Endowment and research development funds (RDF)</a:t>
            </a:r>
          </a:p>
        </p:txBody>
      </p:sp>
    </p:spTree>
    <p:extLst>
      <p:ext uri="{BB962C8B-B14F-4D97-AF65-F5344CB8AC3E}">
        <p14:creationId xmlns:p14="http://schemas.microsoft.com/office/powerpoint/2010/main" val="147562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PBPC</a:t>
            </a:r>
            <a:r>
              <a:rPr lang="en-US" dirty="0"/>
              <a:t> Charge</a:t>
            </a:r>
          </a:p>
        </p:txBody>
      </p:sp>
      <p:sp>
        <p:nvSpPr>
          <p:cNvPr id="3" name="Text Placeholder 2"/>
          <p:cNvSpPr>
            <a:spLocks noGrp="1"/>
          </p:cNvSpPr>
          <p:nvPr>
            <p:ph type="body" idx="1"/>
          </p:nvPr>
        </p:nvSpPr>
        <p:spPr/>
        <p:txBody>
          <a:bodyPr/>
          <a:lstStyle/>
          <a:p>
            <a:r>
              <a:rPr lang="en-US" dirty="0"/>
              <a:t>Provide advice on the financial issues of</a:t>
            </a:r>
          </a:p>
          <a:p>
            <a:pPr lvl="1"/>
            <a:r>
              <a:rPr lang="en-US" dirty="0"/>
              <a:t>Expenditure of University transfer</a:t>
            </a:r>
          </a:p>
          <a:p>
            <a:pPr lvl="1"/>
            <a:r>
              <a:rPr lang="en-US" dirty="0"/>
              <a:t>Endowment</a:t>
            </a:r>
          </a:p>
          <a:p>
            <a:pPr lvl="1"/>
            <a:r>
              <a:rPr lang="en-US" dirty="0"/>
              <a:t>RDF return to the School</a:t>
            </a:r>
          </a:p>
          <a:p>
            <a:r>
              <a:rPr lang="en-US" dirty="0"/>
              <a:t>Represent faculty in the planning and budgeting process</a:t>
            </a:r>
          </a:p>
          <a:p>
            <a:r>
              <a:rPr lang="en-US" dirty="0"/>
              <a:t>Provide advice concerning planning and budgeting matters</a:t>
            </a:r>
          </a:p>
        </p:txBody>
      </p:sp>
    </p:spTree>
    <p:extLst>
      <p:ext uri="{BB962C8B-B14F-4D97-AF65-F5344CB8AC3E}">
        <p14:creationId xmlns:p14="http://schemas.microsoft.com/office/powerpoint/2010/main" val="147562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Accomplishments/Goals</a:t>
            </a:r>
          </a:p>
        </p:txBody>
      </p:sp>
      <p:sp>
        <p:nvSpPr>
          <p:cNvPr id="3" name="Text Placeholder 2"/>
          <p:cNvSpPr>
            <a:spLocks noGrp="1"/>
          </p:cNvSpPr>
          <p:nvPr>
            <p:ph type="body" idx="1"/>
          </p:nvPr>
        </p:nvSpPr>
        <p:spPr/>
        <p:txBody>
          <a:bodyPr/>
          <a:lstStyle/>
          <a:p>
            <a:r>
              <a:rPr lang="en-US" dirty="0"/>
              <a:t>Faculty Computing Allocation Award</a:t>
            </a:r>
          </a:p>
          <a:p>
            <a:pPr lvl="1"/>
            <a:r>
              <a:rPr lang="en-US" dirty="0"/>
              <a:t>Reviewed 13 requests</a:t>
            </a:r>
          </a:p>
          <a:p>
            <a:pPr lvl="1"/>
            <a:r>
              <a:rPr lang="en-US" dirty="0"/>
              <a:t>12 approved for $26,663 </a:t>
            </a:r>
          </a:p>
          <a:p>
            <a:pPr lvl="1"/>
            <a:r>
              <a:rPr lang="en-US" dirty="0"/>
              <a:t>$11,336.89 distributed evenly to the seven department</a:t>
            </a:r>
            <a:endParaRPr lang="en-US" dirty="0">
              <a:latin typeface="Times New Roman" panose="02020603050405020304" pitchFamily="18" charset="0"/>
              <a:ea typeface="Times New Roman" panose="02020603050405020304" pitchFamily="18" charset="0"/>
            </a:endParaRPr>
          </a:p>
          <a:p>
            <a:r>
              <a:rPr lang="en-US" dirty="0">
                <a:ea typeface="Times New Roman" panose="02020603050405020304" pitchFamily="18" charset="0"/>
              </a:rPr>
              <a:t>Research Incentive Survey</a:t>
            </a:r>
          </a:p>
          <a:p>
            <a:pPr lvl="1"/>
            <a:r>
              <a:rPr lang="en-US" dirty="0">
                <a:ea typeface="Times New Roman" panose="02020603050405020304" pitchFamily="18" charset="0"/>
              </a:rPr>
              <a:t>Recommendation approved by Public Health Council</a:t>
            </a:r>
          </a:p>
          <a:p>
            <a:pPr lvl="1"/>
            <a:r>
              <a:rPr lang="en-US" dirty="0">
                <a:ea typeface="Times New Roman" panose="02020603050405020304" pitchFamily="18" charset="0"/>
              </a:rPr>
              <a:t>Recommendation not approved by the </a:t>
            </a:r>
            <a:r>
              <a:rPr lang="en-US" dirty="0" err="1">
                <a:ea typeface="Times New Roman" panose="02020603050405020304" pitchFamily="18" charset="0"/>
              </a:rPr>
              <a:t>SVCO</a:t>
            </a:r>
            <a:endParaRPr lang="en-US" dirty="0">
              <a:ea typeface="Times New Roman" panose="02020603050405020304" pitchFamily="18" charset="0"/>
            </a:endParaRPr>
          </a:p>
          <a:p>
            <a:r>
              <a:rPr lang="en-US" dirty="0"/>
              <a:t>Core Curriculum budget recommendation</a:t>
            </a:r>
          </a:p>
          <a:p>
            <a:pPr lvl="1"/>
            <a:r>
              <a:rPr lang="en-US" dirty="0"/>
              <a:t>Memo sent to Deans office</a:t>
            </a:r>
          </a:p>
        </p:txBody>
      </p:sp>
    </p:spTree>
    <p:extLst>
      <p:ext uri="{BB962C8B-B14F-4D97-AF65-F5344CB8AC3E}">
        <p14:creationId xmlns:p14="http://schemas.microsoft.com/office/powerpoint/2010/main" val="1542940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Accomplishments/Goals</a:t>
            </a:r>
          </a:p>
        </p:txBody>
      </p:sp>
      <p:sp>
        <p:nvSpPr>
          <p:cNvPr id="3" name="Text Placeholder 2"/>
          <p:cNvSpPr>
            <a:spLocks noGrp="1"/>
          </p:cNvSpPr>
          <p:nvPr>
            <p:ph type="body" idx="1"/>
          </p:nvPr>
        </p:nvSpPr>
        <p:spPr/>
        <p:txBody>
          <a:bodyPr/>
          <a:lstStyle/>
          <a:p>
            <a:r>
              <a:rPr lang="en-US" dirty="0"/>
              <a:t>GSPH Programs</a:t>
            </a:r>
          </a:p>
          <a:p>
            <a:pPr lvl="1"/>
            <a:r>
              <a:rPr lang="en-US" dirty="0"/>
              <a:t>Reviewed proposal to terminate MPH in Biostatistics</a:t>
            </a:r>
          </a:p>
          <a:p>
            <a:pPr lvl="2"/>
            <a:r>
              <a:rPr lang="en-US" dirty="0">
                <a:ea typeface="Times New Roman" panose="02020603050405020304" pitchFamily="18" charset="0"/>
              </a:rPr>
              <a:t>Request approved by PBPC</a:t>
            </a:r>
          </a:p>
          <a:p>
            <a:r>
              <a:rPr lang="en-US" dirty="0"/>
              <a:t>Core Curriculum budget recommendation</a:t>
            </a:r>
          </a:p>
          <a:p>
            <a:pPr algn="r"/>
            <a:endParaRPr lang="en-US" dirty="0"/>
          </a:p>
        </p:txBody>
      </p:sp>
    </p:spTree>
    <p:extLst>
      <p:ext uri="{BB962C8B-B14F-4D97-AF65-F5344CB8AC3E}">
        <p14:creationId xmlns:p14="http://schemas.microsoft.com/office/powerpoint/2010/main" val="1231961230"/>
      </p:ext>
    </p:extLst>
  </p:cSld>
  <p:clrMapOvr>
    <a:masterClrMapping/>
  </p:clrMapOvr>
</p:sld>
</file>

<file path=ppt/theme/theme1.xml><?xml version="1.0" encoding="utf-8"?>
<a:theme xmlns:a="http://schemas.openxmlformats.org/drawingml/2006/main" name="GSPH">
  <a:themeElements>
    <a:clrScheme name="Custom 1">
      <a:dk1>
        <a:srgbClr val="002060"/>
      </a:dk1>
      <a:lt1>
        <a:srgbClr val="002060"/>
      </a:lt1>
      <a:dk2>
        <a:srgbClr val="006D78"/>
      </a:dk2>
      <a:lt2>
        <a:srgbClr val="006D78"/>
      </a:lt2>
      <a:accent1>
        <a:srgbClr val="002060"/>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SPH" id="{4457DCA8-4A6E-4AB2-AA17-B6613F130C48}" vid="{BEB3713F-FCEE-4289-8C07-FB81CBAC17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622</TotalTime>
  <Words>1703</Words>
  <Application>Microsoft Office PowerPoint</Application>
  <PresentationFormat>Widescreen</PresentationFormat>
  <Paragraphs>112</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GSPH</vt:lpstr>
      <vt:lpstr>Planning and Budget Policies Committee</vt:lpstr>
      <vt:lpstr>Composition</vt:lpstr>
      <vt:lpstr>Members</vt:lpstr>
      <vt:lpstr>PBPC Charge</vt:lpstr>
      <vt:lpstr>PBPC Charge</vt:lpstr>
      <vt:lpstr>Accomplishments/Goals</vt:lpstr>
      <vt:lpstr>Accomplishments/Goals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Budget Policies Committee (PBPC)</dc:title>
  <dc:creator>Fabio, Tony</dc:creator>
  <cp:lastModifiedBy>Anthony Fabio</cp:lastModifiedBy>
  <cp:revision>45</cp:revision>
  <dcterms:created xsi:type="dcterms:W3CDTF">2014-10-06T14:50:07Z</dcterms:created>
  <dcterms:modified xsi:type="dcterms:W3CDTF">2018-10-11T13:01:59Z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