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93D29-DC14-4FB9-A34D-E74EEBDC6E37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F555-7214-4D38-B822-115E97025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6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30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00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5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General/presentation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F555-7214-4D38-B822-115E970254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7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5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9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2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930F-7A77-40CC-B7F3-6FEC697A1210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86B5-02F7-4FFB-B17A-F63192BB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4589" y="819835"/>
            <a:ext cx="11150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b="1" dirty="0" smtClean="0">
                <a:solidFill>
                  <a:srgbClr val="10213F"/>
                </a:solidFill>
              </a:rPr>
              <a:t>EPCC Report, 2017-2018</a:t>
            </a:r>
            <a:endParaRPr lang="en-US" sz="4000" b="1" dirty="0">
              <a:solidFill>
                <a:srgbClr val="10213F"/>
              </a:solidFill>
            </a:endParaRPr>
          </a:p>
          <a:p>
            <a:pPr>
              <a:lnSpc>
                <a:spcPts val="3000"/>
              </a:lnSpc>
            </a:pPr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3200" b="1" dirty="0" smtClean="0">
                <a:solidFill>
                  <a:srgbClr val="376BB4"/>
                </a:solidFill>
              </a:rPr>
              <a:t>Public </a:t>
            </a:r>
            <a:r>
              <a:rPr lang="en-US" altLang="en-US" sz="3200" b="1" dirty="0">
                <a:solidFill>
                  <a:srgbClr val="376BB4"/>
                </a:solidFill>
              </a:rPr>
              <a:t>Health Faculty Retreat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3200" dirty="0"/>
              <a:t>October 15, 2018</a:t>
            </a:r>
          </a:p>
          <a:p>
            <a:pPr marL="282575" indent="-282575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203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174" y="655285"/>
            <a:ext cx="11150418" cy="57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b="1" dirty="0" smtClean="0">
                <a:solidFill>
                  <a:srgbClr val="10213F"/>
                </a:solidFill>
              </a:rPr>
              <a:t>Current EPCC members</a:t>
            </a:r>
            <a:endParaRPr lang="en-US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90600" y="1828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3600"/>
              </a:lnSpc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376BB4"/>
                </a:solidFill>
                <a:latin typeface="+mn-lt"/>
                <a:ea typeface="+mn-ea"/>
              </a:rPr>
              <a:t>Departmental Faculty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u="sng" dirty="0">
                <a:latin typeface="+mn-lt"/>
                <a:ea typeface="+mn-ea"/>
              </a:rPr>
              <a:t>Elected </a:t>
            </a:r>
            <a:r>
              <a:rPr lang="en-US" altLang="en-US" sz="2400" u="sng" dirty="0" smtClean="0">
                <a:latin typeface="+mn-lt"/>
                <a:ea typeface="+mn-ea"/>
              </a:rPr>
              <a:t>Representatives</a:t>
            </a:r>
            <a:r>
              <a:rPr lang="en-US" altLang="en-US" sz="2400" dirty="0" smtClean="0">
                <a:latin typeface="+mn-lt"/>
                <a:ea typeface="+mn-ea"/>
              </a:rPr>
              <a:t>		</a:t>
            </a:r>
            <a:r>
              <a:rPr lang="en-US" altLang="en-US" sz="2400" u="sng" dirty="0" smtClean="0">
                <a:latin typeface="+mn-lt"/>
                <a:ea typeface="+mn-ea"/>
              </a:rPr>
              <a:t>Back-Ups </a:t>
            </a:r>
            <a:endParaRPr lang="en-US" altLang="en-US" sz="2400" u="sng" dirty="0">
              <a:latin typeface="+mn-lt"/>
              <a:ea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BCHS - Patricia Documet, </a:t>
            </a:r>
            <a:r>
              <a:rPr lang="en-US" altLang="en-US" sz="2400" dirty="0" smtClean="0">
                <a:latin typeface="+mn-lt"/>
                <a:ea typeface="+mn-ea"/>
              </a:rPr>
              <a:t>		Chair Mary </a:t>
            </a:r>
            <a:r>
              <a:rPr lang="en-US" altLang="en-US" sz="2400" dirty="0">
                <a:latin typeface="+mn-lt"/>
                <a:ea typeface="+mn-ea"/>
              </a:rPr>
              <a:t>Hawk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BIOST - Ying </a:t>
            </a:r>
            <a:r>
              <a:rPr lang="en-US" altLang="en-US" sz="2400" dirty="0" smtClean="0">
                <a:latin typeface="+mn-lt"/>
                <a:ea typeface="+mn-ea"/>
              </a:rPr>
              <a:t>Ding 			</a:t>
            </a:r>
            <a:r>
              <a:rPr lang="en-US" altLang="en-US" sz="2400" dirty="0" err="1" smtClean="0">
                <a:latin typeface="+mn-lt"/>
                <a:ea typeface="+mn-ea"/>
              </a:rPr>
              <a:t>Andriy</a:t>
            </a:r>
            <a:r>
              <a:rPr lang="en-US" altLang="en-US" sz="2400" dirty="0" smtClean="0">
                <a:latin typeface="+mn-lt"/>
                <a:ea typeface="+mn-ea"/>
              </a:rPr>
              <a:t> </a:t>
            </a:r>
            <a:r>
              <a:rPr lang="en-US" altLang="en-US" sz="2400" dirty="0" err="1">
                <a:latin typeface="+mn-lt"/>
                <a:ea typeface="+mn-ea"/>
              </a:rPr>
              <a:t>Bandos</a:t>
            </a:r>
            <a:endParaRPr lang="en-US" altLang="en-US" sz="2400" dirty="0">
              <a:latin typeface="+mn-lt"/>
              <a:ea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EOH – Jim </a:t>
            </a:r>
            <a:r>
              <a:rPr lang="en-US" altLang="en-US" sz="2400" dirty="0" err="1" smtClean="0">
                <a:latin typeface="+mn-lt"/>
                <a:ea typeface="+mn-ea"/>
              </a:rPr>
              <a:t>Fabisiak</a:t>
            </a:r>
            <a:r>
              <a:rPr lang="en-US" altLang="en-US" sz="2400" dirty="0" smtClean="0">
                <a:latin typeface="+mn-lt"/>
                <a:ea typeface="+mn-ea"/>
              </a:rPr>
              <a:t> 			Patricia </a:t>
            </a:r>
            <a:r>
              <a:rPr lang="en-US" altLang="en-US" sz="2400" dirty="0" err="1">
                <a:latin typeface="+mn-lt"/>
                <a:ea typeface="+mn-ea"/>
              </a:rPr>
              <a:t>Opresko</a:t>
            </a:r>
            <a:endParaRPr lang="en-US" altLang="en-US" sz="2400" dirty="0">
              <a:latin typeface="+mn-lt"/>
              <a:ea typeface="+mn-ea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EPI - Nancy </a:t>
            </a:r>
            <a:r>
              <a:rPr lang="en-US" altLang="en-US" sz="2400" dirty="0" smtClean="0">
                <a:latin typeface="+mn-lt"/>
                <a:ea typeface="+mn-ea"/>
              </a:rPr>
              <a:t>Glynn 			Catherine </a:t>
            </a:r>
            <a:r>
              <a:rPr lang="en-US" altLang="en-US" sz="2400" dirty="0">
                <a:latin typeface="+mn-lt"/>
                <a:ea typeface="+mn-ea"/>
              </a:rPr>
              <a:t>Haggerty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HPM - Julia </a:t>
            </a:r>
            <a:r>
              <a:rPr lang="en-US" altLang="en-US" sz="2400" dirty="0" err="1" smtClean="0">
                <a:latin typeface="+mn-lt"/>
                <a:ea typeface="+mn-ea"/>
              </a:rPr>
              <a:t>Driessen</a:t>
            </a:r>
            <a:r>
              <a:rPr lang="en-US" altLang="en-US" sz="2400" dirty="0" smtClean="0">
                <a:latin typeface="+mn-lt"/>
                <a:ea typeface="+mn-ea"/>
              </a:rPr>
              <a:t> 			Gerry </a:t>
            </a:r>
            <a:r>
              <a:rPr lang="en-US" altLang="en-US" sz="2400" dirty="0">
                <a:latin typeface="+mn-lt"/>
                <a:ea typeface="+mn-ea"/>
              </a:rPr>
              <a:t>Barron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HUGEN - John </a:t>
            </a:r>
            <a:r>
              <a:rPr lang="en-US" altLang="en-US" sz="2400" dirty="0" smtClean="0">
                <a:latin typeface="+mn-lt"/>
                <a:ea typeface="+mn-ea"/>
              </a:rPr>
              <a:t>Shaffer 		</a:t>
            </a:r>
            <a:r>
              <a:rPr lang="en-US" altLang="en-US" sz="2400" dirty="0" err="1" smtClean="0">
                <a:latin typeface="+mn-lt"/>
                <a:ea typeface="+mn-ea"/>
              </a:rPr>
              <a:t>Zsolt</a:t>
            </a:r>
            <a:r>
              <a:rPr lang="en-US" altLang="en-US" sz="2400" dirty="0" smtClean="0">
                <a:latin typeface="+mn-lt"/>
                <a:ea typeface="+mn-ea"/>
              </a:rPr>
              <a:t> </a:t>
            </a:r>
            <a:r>
              <a:rPr lang="en-US" altLang="en-US" sz="2400" dirty="0">
                <a:latin typeface="+mn-lt"/>
                <a:ea typeface="+mn-ea"/>
              </a:rPr>
              <a:t>Urban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latin typeface="+mn-lt"/>
                <a:ea typeface="+mn-ea"/>
              </a:rPr>
              <a:t>IDM – Giovanna </a:t>
            </a:r>
            <a:r>
              <a:rPr lang="en-US" altLang="en-US" sz="2400" dirty="0" err="1" smtClean="0">
                <a:latin typeface="+mn-lt"/>
                <a:ea typeface="+mn-ea"/>
              </a:rPr>
              <a:t>Rappocciolo</a:t>
            </a:r>
            <a:r>
              <a:rPr lang="en-US" altLang="en-US" sz="2400" dirty="0" smtClean="0">
                <a:latin typeface="+mn-lt"/>
                <a:ea typeface="+mn-ea"/>
              </a:rPr>
              <a:t> 		Josh </a:t>
            </a:r>
            <a:r>
              <a:rPr lang="en-US" altLang="en-US" sz="2400" dirty="0" err="1" smtClean="0">
                <a:latin typeface="+mn-lt"/>
                <a:ea typeface="+mn-ea"/>
              </a:rPr>
              <a:t>Mattila</a:t>
            </a:r>
            <a:endParaRPr lang="en-US" altLang="en-US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1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174" y="655285"/>
            <a:ext cx="11150418" cy="57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b="1" dirty="0" smtClean="0">
                <a:solidFill>
                  <a:srgbClr val="10213F"/>
                </a:solidFill>
              </a:rPr>
              <a:t>Current EPCC members</a:t>
            </a:r>
            <a:endParaRPr lang="en-US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7361" y="1229288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768"/>
              </a:spcBef>
              <a:buNone/>
            </a:pPr>
            <a:r>
              <a:rPr lang="en-US" altLang="en-US" b="1" dirty="0" smtClean="0">
                <a:solidFill>
                  <a:srgbClr val="376BB4"/>
                </a:solidFill>
                <a:latin typeface="+mn-lt"/>
                <a:ea typeface="+mn-ea"/>
              </a:rPr>
              <a:t>Student Representatives </a:t>
            </a:r>
            <a:r>
              <a:rPr lang="en-US" altLang="en-US" i="1" dirty="0">
                <a:solidFill>
                  <a:srgbClr val="898C9D"/>
                </a:solidFill>
              </a:rPr>
              <a:t/>
            </a:r>
            <a:br>
              <a:rPr lang="en-US" altLang="en-US" i="1" dirty="0">
                <a:solidFill>
                  <a:srgbClr val="898C9D"/>
                </a:solidFill>
              </a:rPr>
            </a:br>
            <a:r>
              <a:rPr lang="en-US" altLang="en-US" sz="2400" dirty="0">
                <a:latin typeface="+mn-lt"/>
                <a:ea typeface="+mn-ea"/>
              </a:rPr>
              <a:t>Doctoral primary – Emily Russell (HUGEN) 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Doctoral alternate – Jess Graves (EPIDEM)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Master’s primary – Stephanie </a:t>
            </a:r>
            <a:r>
              <a:rPr lang="en-US" altLang="en-US" sz="2400" dirty="0" err="1">
                <a:latin typeface="+mn-lt"/>
                <a:ea typeface="+mn-ea"/>
              </a:rPr>
              <a:t>Turnquist</a:t>
            </a:r>
            <a:r>
              <a:rPr lang="en-US" altLang="en-US" sz="2400" dirty="0">
                <a:latin typeface="+mn-lt"/>
                <a:ea typeface="+mn-ea"/>
              </a:rPr>
              <a:t> (HPM)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Master’s alternate – Molly </a:t>
            </a:r>
            <a:r>
              <a:rPr lang="en-US" altLang="en-US" sz="2400" dirty="0" err="1">
                <a:latin typeface="+mn-lt"/>
                <a:ea typeface="+mn-ea"/>
              </a:rPr>
              <a:t>Shiflet</a:t>
            </a:r>
            <a:r>
              <a:rPr lang="en-US" altLang="en-US" sz="2400" dirty="0">
                <a:latin typeface="+mn-lt"/>
                <a:ea typeface="+mn-ea"/>
              </a:rPr>
              <a:t> (HPM)</a:t>
            </a:r>
            <a:br>
              <a:rPr lang="en-US" altLang="en-US" sz="2400" dirty="0">
                <a:latin typeface="+mn-lt"/>
                <a:ea typeface="+mn-ea"/>
              </a:rPr>
            </a:br>
            <a:endParaRPr lang="en-US" altLang="en-US" sz="2400" dirty="0">
              <a:latin typeface="+mn-lt"/>
              <a:ea typeface="+mn-ea"/>
            </a:endParaRPr>
          </a:p>
          <a:p>
            <a:pPr>
              <a:spcBef>
                <a:spcPts val="24"/>
              </a:spcBef>
              <a:buNone/>
            </a:pPr>
            <a:r>
              <a:rPr lang="en-US" altLang="en-US" b="1" dirty="0">
                <a:solidFill>
                  <a:srgbClr val="376BB4"/>
                </a:solidFill>
                <a:latin typeface="+mn-lt"/>
                <a:ea typeface="+mn-ea"/>
              </a:rPr>
              <a:t>Ex-Officio </a:t>
            </a:r>
            <a:r>
              <a:rPr lang="en-US" altLang="en-US" b="1" dirty="0" smtClean="0">
                <a:solidFill>
                  <a:srgbClr val="376BB4"/>
                </a:solidFill>
                <a:latin typeface="+mn-lt"/>
                <a:ea typeface="+mn-ea"/>
              </a:rPr>
              <a:t>Members</a:t>
            </a:r>
            <a:r>
              <a:rPr lang="en-US" altLang="en-US" sz="2400" dirty="0">
                <a:latin typeface="+mn-lt"/>
                <a:ea typeface="+mn-ea"/>
              </a:rPr>
              <a:t/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David </a:t>
            </a:r>
            <a:r>
              <a:rPr lang="en-US" altLang="en-US" sz="2400" dirty="0" err="1">
                <a:latin typeface="+mn-lt"/>
                <a:ea typeface="+mn-ea"/>
              </a:rPr>
              <a:t>Finegold</a:t>
            </a:r>
            <a:r>
              <a:rPr lang="en-US" altLang="en-US" sz="2400" dirty="0">
                <a:latin typeface="+mn-lt"/>
                <a:ea typeface="+mn-ea"/>
              </a:rPr>
              <a:t> - Director, MMPH Program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Cindy Bryce - Associate Dean for Student Affairs  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Jessie Burke - Associate Dean for Education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Mary </a:t>
            </a:r>
            <a:r>
              <a:rPr lang="en-US" altLang="en-US" sz="2400" dirty="0" err="1">
                <a:latin typeface="+mn-lt"/>
                <a:ea typeface="+mn-ea"/>
              </a:rPr>
              <a:t>Derkach</a:t>
            </a:r>
            <a:r>
              <a:rPr lang="en-US" altLang="en-US" sz="2400" dirty="0">
                <a:latin typeface="+mn-lt"/>
                <a:ea typeface="+mn-ea"/>
              </a:rPr>
              <a:t> - Assistant Dean for Student Affairs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Robin Leaf - Educational Programs and Practicum Coordinator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Kimmy </a:t>
            </a:r>
            <a:r>
              <a:rPr lang="en-US" altLang="en-US" sz="2400" dirty="0" err="1">
                <a:latin typeface="+mn-lt"/>
                <a:ea typeface="+mn-ea"/>
              </a:rPr>
              <a:t>Rehak</a:t>
            </a:r>
            <a:r>
              <a:rPr lang="en-US" altLang="en-US" sz="2400" dirty="0">
                <a:latin typeface="+mn-lt"/>
                <a:ea typeface="+mn-ea"/>
              </a:rPr>
              <a:t> - Educational Programs Specialist</a:t>
            </a:r>
            <a:br>
              <a:rPr lang="en-US" altLang="en-US" sz="2400" dirty="0">
                <a:latin typeface="+mn-lt"/>
                <a:ea typeface="+mn-ea"/>
              </a:rPr>
            </a:br>
            <a:r>
              <a:rPr lang="en-US" altLang="en-US" sz="2400" dirty="0">
                <a:latin typeface="+mn-lt"/>
                <a:ea typeface="+mn-ea"/>
              </a:rPr>
              <a:t>Summer </a:t>
            </a:r>
            <a:r>
              <a:rPr lang="en-US" altLang="en-US" sz="2400" dirty="0" err="1">
                <a:latin typeface="+mn-lt"/>
                <a:ea typeface="+mn-ea"/>
              </a:rPr>
              <a:t>Haston</a:t>
            </a:r>
            <a:r>
              <a:rPr lang="en-US" altLang="en-US" sz="2400" dirty="0">
                <a:latin typeface="+mn-lt"/>
                <a:ea typeface="+mn-ea"/>
              </a:rPr>
              <a:t> - Educational Programs and Practicum Specialist</a:t>
            </a:r>
          </a:p>
          <a:p>
            <a:pPr>
              <a:spcBef>
                <a:spcPts val="24"/>
              </a:spcBef>
              <a:buFont typeface="Arial" panose="020B0604020202020204" pitchFamily="34" charset="0"/>
              <a:buNone/>
            </a:pPr>
            <a:endParaRPr lang="en-US" altLang="en-US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0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174" y="655285"/>
            <a:ext cx="11150418" cy="57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000" b="1" dirty="0" smtClean="0">
                <a:solidFill>
                  <a:srgbClr val="10213F"/>
                </a:solidFill>
              </a:rPr>
              <a:t>Summary of 2017-2018 activity</a:t>
            </a:r>
            <a:endParaRPr lang="en-US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90600" y="1828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altLang="en-US" dirty="0" smtClean="0">
                <a:latin typeface="+mn-lt"/>
                <a:ea typeface="+mn-ea"/>
              </a:rPr>
              <a:t>New </a:t>
            </a:r>
            <a:r>
              <a:rPr lang="en-US" altLang="en-US" dirty="0">
                <a:latin typeface="+mn-lt"/>
                <a:ea typeface="+mn-ea"/>
              </a:rPr>
              <a:t>&amp; Revised Courses: 25</a:t>
            </a:r>
          </a:p>
          <a:p>
            <a:pPr algn="ctr">
              <a:buNone/>
            </a:pPr>
            <a:r>
              <a:rPr lang="en-US" altLang="en-US" dirty="0">
                <a:latin typeface="+mn-lt"/>
                <a:ea typeface="+mn-ea"/>
              </a:rPr>
              <a:t>New &amp; Revised Programs: 2 </a:t>
            </a:r>
          </a:p>
          <a:p>
            <a:pPr algn="ctr">
              <a:buNone/>
            </a:pPr>
            <a:r>
              <a:rPr lang="en-US" altLang="en-US" dirty="0">
                <a:latin typeface="+mn-lt"/>
                <a:ea typeface="+mn-ea"/>
              </a:rPr>
              <a:t>Other Reviews, Initiatives, and Policies: 8</a:t>
            </a:r>
          </a:p>
          <a:p>
            <a:pPr algn="ctr">
              <a:lnSpc>
                <a:spcPts val="3600"/>
              </a:lnSpc>
              <a:buNone/>
            </a:pPr>
            <a:r>
              <a:rPr lang="en-US" altLang="en-US" b="1" dirty="0" smtClean="0">
                <a:solidFill>
                  <a:srgbClr val="376BB4"/>
                </a:solidFill>
                <a:latin typeface="+mn-lt"/>
                <a:ea typeface="+mn-ea"/>
              </a:rPr>
              <a:t>TOTAL actions: 35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0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174" y="655285"/>
            <a:ext cx="11150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en-US" sz="4000" b="1" dirty="0" smtClean="0">
                <a:solidFill>
                  <a:srgbClr val="10213F"/>
                </a:solidFill>
              </a:rPr>
              <a:t>Noteworthy </a:t>
            </a:r>
            <a:r>
              <a:rPr lang="en-US" altLang="en-US" sz="4000" b="1" dirty="0">
                <a:solidFill>
                  <a:srgbClr val="10213F"/>
                </a:solidFill>
              </a:rPr>
              <a:t>Committee Activity 2017-2018</a:t>
            </a:r>
            <a:endParaRPr lang="en-US" sz="4000" b="1" dirty="0">
              <a:solidFill>
                <a:srgbClr val="10213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7361" y="1440303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defRPr/>
            </a:pPr>
            <a:r>
              <a:rPr lang="en-US" altLang="en-US" sz="2800" dirty="0" smtClean="0">
                <a:latin typeface="+mn-lt"/>
                <a:ea typeface="+mn-ea"/>
              </a:rPr>
              <a:t>Started </a:t>
            </a:r>
            <a:r>
              <a:rPr lang="en-US" altLang="en-US" sz="2800" dirty="0">
                <a:latin typeface="+mn-lt"/>
                <a:ea typeface="+mn-ea"/>
              </a:rPr>
              <a:t>the process of increasing the credit cap 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Quarterly reports from MPH (standing sub) committee chair, Martha Terry 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Updated MPH core curriculum</a:t>
            </a:r>
          </a:p>
          <a:p>
            <a:pPr marL="457200" indent="-457200">
              <a:defRPr/>
            </a:pPr>
            <a:r>
              <a:rPr lang="en-US" altLang="en-US" sz="2800" dirty="0" smtClean="0">
                <a:latin typeface="+mn-lt"/>
                <a:ea typeface="+mn-ea"/>
              </a:rPr>
              <a:t>Updated </a:t>
            </a:r>
            <a:r>
              <a:rPr lang="en-US" altLang="en-US" sz="2800" dirty="0">
                <a:latin typeface="+mn-lt"/>
                <a:ea typeface="+mn-ea"/>
              </a:rPr>
              <a:t>functions of EPCC members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Update academic integrity statement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Discussed  desirable core course class size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Discussed new Biostatistics course sequence</a:t>
            </a:r>
          </a:p>
          <a:p>
            <a:pPr>
              <a:spcBef>
                <a:spcPts val="768"/>
              </a:spcBef>
              <a:buNone/>
            </a:pPr>
            <a:endParaRPr lang="en-US" altLang="en-US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11015" y="655285"/>
            <a:ext cx="11441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en-US" sz="4000" b="1" dirty="0" smtClean="0">
                <a:solidFill>
                  <a:srgbClr val="10213F"/>
                </a:solidFill>
              </a:rPr>
              <a:t>MPH Sub-committee Noteworthy Activity </a:t>
            </a:r>
            <a:r>
              <a:rPr lang="en-US" altLang="en-US" sz="4000" b="1" dirty="0" smtClean="0">
                <a:solidFill>
                  <a:srgbClr val="10213F"/>
                </a:solidFill>
              </a:rPr>
              <a:t>2017-2018 </a:t>
            </a:r>
          </a:p>
          <a:p>
            <a:pPr>
              <a:lnSpc>
                <a:spcPts val="3600"/>
              </a:lnSpc>
            </a:pPr>
            <a:r>
              <a:rPr lang="en-US" altLang="en-US" sz="2400" b="1" dirty="0" smtClean="0">
                <a:solidFill>
                  <a:srgbClr val="376BB4"/>
                </a:solidFill>
              </a:rPr>
              <a:t>Chair</a:t>
            </a:r>
            <a:r>
              <a:rPr lang="en-US" altLang="en-US" sz="2400" b="1" dirty="0">
                <a:solidFill>
                  <a:srgbClr val="376BB4"/>
                </a:solidFill>
              </a:rPr>
              <a:t>: Martha Terry</a:t>
            </a:r>
          </a:p>
          <a:p>
            <a:pPr>
              <a:lnSpc>
                <a:spcPts val="3600"/>
              </a:lnSpc>
            </a:pPr>
            <a:endParaRPr lang="en-US" sz="4000" b="1" dirty="0">
              <a:solidFill>
                <a:srgbClr val="10213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2174" y="1844749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defRPr/>
            </a:pPr>
            <a:r>
              <a:rPr lang="en-US" altLang="en-US" sz="2800" dirty="0" smtClean="0">
                <a:latin typeface="+mn-lt"/>
                <a:ea typeface="+mn-ea"/>
              </a:rPr>
              <a:t>Revision </a:t>
            </a:r>
            <a:r>
              <a:rPr lang="en-US" altLang="en-US" sz="2800" dirty="0">
                <a:latin typeface="+mn-lt"/>
                <a:ea typeface="+mn-ea"/>
              </a:rPr>
              <a:t>of core curriculum to meet CEPH competencies:</a:t>
            </a:r>
          </a:p>
          <a:p>
            <a:pPr marL="857250" lvl="2" indent="-457200">
              <a:defRPr/>
            </a:pPr>
            <a:r>
              <a:rPr lang="en-US" altLang="en-US" dirty="0">
                <a:latin typeface="+mn-lt"/>
                <a:ea typeface="+mn-ea"/>
              </a:rPr>
              <a:t>MPH core courses approved</a:t>
            </a:r>
          </a:p>
          <a:p>
            <a:pPr marL="857250" lvl="2" indent="-457200">
              <a:defRPr/>
            </a:pPr>
            <a:r>
              <a:rPr lang="en-US" altLang="en-US" dirty="0">
                <a:latin typeface="+mn-lt"/>
                <a:ea typeface="+mn-ea"/>
              </a:rPr>
              <a:t>MPH core curriculum approved </a:t>
            </a:r>
          </a:p>
          <a:p>
            <a:pPr marL="457200" indent="-457200">
              <a:defRPr/>
            </a:pPr>
            <a:r>
              <a:rPr lang="en-US" altLang="en-US" sz="2800" dirty="0" err="1" smtClean="0">
                <a:latin typeface="+mn-lt"/>
                <a:ea typeface="+mn-ea"/>
              </a:rPr>
              <a:t>Practica</a:t>
            </a:r>
            <a:r>
              <a:rPr lang="en-US" altLang="en-US" sz="2800" dirty="0" smtClean="0">
                <a:latin typeface="+mn-lt"/>
                <a:ea typeface="+mn-ea"/>
              </a:rPr>
              <a:t>:</a:t>
            </a:r>
            <a:endParaRPr lang="en-US" altLang="en-US" sz="2800" dirty="0">
              <a:latin typeface="+mn-lt"/>
              <a:ea typeface="+mn-ea"/>
            </a:endParaRPr>
          </a:p>
          <a:p>
            <a:pPr marL="857250" lvl="2" indent="-457200">
              <a:defRPr/>
            </a:pPr>
            <a:r>
              <a:rPr lang="en-US" altLang="en-US" dirty="0">
                <a:latin typeface="+mn-lt"/>
                <a:ea typeface="+mn-ea"/>
              </a:rPr>
              <a:t>Revised forms </a:t>
            </a:r>
            <a:r>
              <a:rPr lang="en-US" altLang="en-US" dirty="0">
                <a:latin typeface="+mn-lt"/>
                <a:ea typeface="+mn-ea"/>
              </a:rPr>
              <a:t>with learning agreement, deliverables and ways to evaluate</a:t>
            </a:r>
          </a:p>
          <a:p>
            <a:pPr marL="857250" lvl="2" indent="-457200">
              <a:defRPr/>
            </a:pPr>
            <a:r>
              <a:rPr lang="en-US" altLang="en-US" dirty="0">
                <a:latin typeface="+mn-lt"/>
                <a:ea typeface="+mn-ea"/>
              </a:rPr>
              <a:t>Developing e-Portfolio procedures for </a:t>
            </a:r>
            <a:r>
              <a:rPr lang="en-US" altLang="en-US" dirty="0">
                <a:latin typeface="+mn-lt"/>
                <a:ea typeface="+mn-ea"/>
              </a:rPr>
              <a:t>evaluation </a:t>
            </a:r>
            <a:r>
              <a:rPr lang="en-US" altLang="en-US" dirty="0">
                <a:latin typeface="+mn-lt"/>
                <a:ea typeface="+mn-ea"/>
              </a:rPr>
              <a:t>and tracking</a:t>
            </a:r>
          </a:p>
          <a:p>
            <a:pPr marL="857250" lvl="2" indent="-457200">
              <a:defRPr/>
            </a:pPr>
            <a:r>
              <a:rPr lang="en-US" altLang="en-US" dirty="0">
                <a:latin typeface="+mn-lt"/>
                <a:ea typeface="+mn-ea"/>
              </a:rPr>
              <a:t>Planning for Annual Practicum/ Internship Symposium (Nov 26, 2018</a:t>
            </a:r>
            <a:r>
              <a:rPr lang="en-US" altLang="en-US" dirty="0">
                <a:latin typeface="+mn-lt"/>
                <a:ea typeface="+mn-ea"/>
              </a:rPr>
              <a:t>)</a:t>
            </a:r>
            <a:endParaRPr lang="en-US" altLang="en-US" dirty="0">
              <a:latin typeface="+mn-lt"/>
              <a:ea typeface="+mn-ea"/>
            </a:endParaRPr>
          </a:p>
          <a:p>
            <a:pPr>
              <a:spcBef>
                <a:spcPts val="768"/>
              </a:spcBef>
              <a:buNone/>
            </a:pPr>
            <a:endParaRPr lang="en-US" altLang="en-US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7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497434"/>
            <a:chOff x="-36576" y="-36576"/>
            <a:chExt cx="12228576" cy="49743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08" t="36102" b="37003"/>
            <a:stretch/>
          </p:blipFill>
          <p:spPr>
            <a:xfrm>
              <a:off x="-36576" y="-36576"/>
              <a:ext cx="2699310" cy="4974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2662733" y="-36576"/>
              <a:ext cx="9529267" cy="497434"/>
            </a:xfrm>
            <a:prstGeom prst="rect">
              <a:avLst/>
            </a:prstGeom>
            <a:solidFill>
              <a:srgbClr val="1021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10213F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174" y="655285"/>
            <a:ext cx="11150418" cy="574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en-US" sz="4000" b="1" dirty="0" smtClean="0">
                <a:solidFill>
                  <a:srgbClr val="10213F"/>
                </a:solidFill>
              </a:rPr>
              <a:t>Work for the 2018-2019 academic year</a:t>
            </a:r>
            <a:endParaRPr lang="en-US" sz="4000" b="1" dirty="0">
              <a:solidFill>
                <a:srgbClr val="10213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77361" y="1440303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457200" indent="-457200">
              <a:defRPr/>
            </a:pPr>
            <a:r>
              <a:rPr lang="en-US" altLang="en-US" sz="2800" dirty="0" smtClean="0">
                <a:latin typeface="+mn-lt"/>
                <a:ea typeface="+mn-ea"/>
              </a:rPr>
              <a:t>Update </a:t>
            </a:r>
            <a:r>
              <a:rPr lang="en-US" altLang="en-US" sz="2800" dirty="0">
                <a:latin typeface="+mn-lt"/>
                <a:ea typeface="+mn-ea"/>
              </a:rPr>
              <a:t>diversity statements for syllabi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Discuss Title IX statement for syllabi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Implement electronic EPCC course forms</a:t>
            </a:r>
          </a:p>
          <a:p>
            <a:pPr marL="457200" indent="-457200">
              <a:defRPr/>
            </a:pPr>
            <a:r>
              <a:rPr lang="en-US" altLang="en-US" sz="2800" dirty="0">
                <a:latin typeface="+mn-lt"/>
                <a:ea typeface="+mn-ea"/>
              </a:rPr>
              <a:t>Revisit (again) GRE admission requirement </a:t>
            </a:r>
          </a:p>
          <a:p>
            <a:pPr marL="457200" indent="-457200">
              <a:defRPr/>
            </a:pPr>
            <a:endParaRPr lang="en-US" altLang="en-US" sz="2800" dirty="0">
              <a:latin typeface="+mn-lt"/>
              <a:ea typeface="+mn-ea"/>
            </a:endParaRPr>
          </a:p>
          <a:p>
            <a:pPr>
              <a:spcBef>
                <a:spcPts val="768"/>
              </a:spcBef>
              <a:buNone/>
            </a:pPr>
            <a:endParaRPr lang="en-US" altLang="en-US" sz="2800" dirty="0">
              <a:solidFill>
                <a:srgbClr val="898C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8839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SamplesTEMPLATE.potx" id="{C88CD22D-19AE-43E5-B2F7-BEC278AEBBC5}" vid="{525E2938-DA31-40AA-9501-F6F10287A6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</Template>
  <TotalTime>30</TotalTime>
  <Words>203</Words>
  <Application>Microsoft Office PowerPoint</Application>
  <PresentationFormat>Widescreen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GSPH Dean's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Caitlin Emily</dc:creator>
  <cp:lastModifiedBy>Documet, Patricia Isabel</cp:lastModifiedBy>
  <cp:revision>5</cp:revision>
  <dcterms:created xsi:type="dcterms:W3CDTF">2018-06-14T15:05:45Z</dcterms:created>
  <dcterms:modified xsi:type="dcterms:W3CDTF">2018-10-10T15:12:04Z</dcterms:modified>
</cp:coreProperties>
</file>