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4" r:id="rId5"/>
    <p:sldId id="263" r:id="rId6"/>
    <p:sldId id="271" r:id="rId7"/>
    <p:sldId id="269" r:id="rId8"/>
    <p:sldId id="270" r:id="rId9"/>
    <p:sldId id="268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cia Neumann" initials="L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6" autoAdjust="0"/>
    <p:restoredTop sz="86427" autoAdjust="0"/>
  </p:normalViewPr>
  <p:slideViewPr>
    <p:cSldViewPr>
      <p:cViewPr varScale="1">
        <p:scale>
          <a:sx n="127" d="100"/>
          <a:sy n="127" d="100"/>
        </p:scale>
        <p:origin x="14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 (n=189)</c:v>
                </c:pt>
                <c:pt idx="1">
                  <c:v>2013 (n=190)</c:v>
                </c:pt>
                <c:pt idx="2">
                  <c:v>2014 (n=179)</c:v>
                </c:pt>
                <c:pt idx="3">
                  <c:v>2015 (n=171)</c:v>
                </c:pt>
                <c:pt idx="4">
                  <c:v>2016 (n=169)</c:v>
                </c:pt>
                <c:pt idx="5">
                  <c:v>2017 (n=172)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0.75401069518716579</c:v>
                </c:pt>
                <c:pt idx="1">
                  <c:v>0.77248677248677244</c:v>
                </c:pt>
                <c:pt idx="2">
                  <c:v>0.78531073446327682</c:v>
                </c:pt>
                <c:pt idx="3">
                  <c:v>0.77192982456140347</c:v>
                </c:pt>
                <c:pt idx="4">
                  <c:v>0.78</c:v>
                </c:pt>
                <c:pt idx="5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B-6447-88CC-A456F44AD5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 (n=189)</c:v>
                </c:pt>
                <c:pt idx="1">
                  <c:v>2013 (n=190)</c:v>
                </c:pt>
                <c:pt idx="2">
                  <c:v>2014 (n=179)</c:v>
                </c:pt>
                <c:pt idx="3">
                  <c:v>2015 (n=171)</c:v>
                </c:pt>
                <c:pt idx="4">
                  <c:v>2016 (n=169)</c:v>
                </c:pt>
                <c:pt idx="5">
                  <c:v>2017 (n=172)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3.2085561497326207E-2</c:v>
                </c:pt>
                <c:pt idx="1">
                  <c:v>3.1746031746031744E-2</c:v>
                </c:pt>
                <c:pt idx="2">
                  <c:v>2.8248587570621469E-2</c:v>
                </c:pt>
                <c:pt idx="3">
                  <c:v>4.0935672514619881E-2</c:v>
                </c:pt>
                <c:pt idx="4">
                  <c:v>4.0935672514619881E-2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1B-6447-88CC-A456F44AD5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rgbClr val="96756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71B-6447-88CC-A456F44AD5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 (n=189)</c:v>
                </c:pt>
                <c:pt idx="1">
                  <c:v>2013 (n=190)</c:v>
                </c:pt>
                <c:pt idx="2">
                  <c:v>2014 (n=179)</c:v>
                </c:pt>
                <c:pt idx="3">
                  <c:v>2015 (n=171)</c:v>
                </c:pt>
                <c:pt idx="4">
                  <c:v>2016 (n=169)</c:v>
                </c:pt>
                <c:pt idx="5">
                  <c:v>2017 (n=172)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0.18181818181818182</c:v>
                </c:pt>
                <c:pt idx="1">
                  <c:v>0.16402116402116401</c:v>
                </c:pt>
                <c:pt idx="2">
                  <c:v>0.15819209039548024</c:v>
                </c:pt>
                <c:pt idx="3">
                  <c:v>0.15789473684210525</c:v>
                </c:pt>
                <c:pt idx="4">
                  <c:v>0.15</c:v>
                </c:pt>
                <c:pt idx="5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1B-6447-88CC-A456F44AD5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772C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2012 (n=189)</c:v>
                </c:pt>
                <c:pt idx="1">
                  <c:v>2013 (n=190)</c:v>
                </c:pt>
                <c:pt idx="2">
                  <c:v>2014 (n=179)</c:v>
                </c:pt>
                <c:pt idx="3">
                  <c:v>2015 (n=171)</c:v>
                </c:pt>
                <c:pt idx="4">
                  <c:v>2016 (n=169)</c:v>
                </c:pt>
                <c:pt idx="5">
                  <c:v>2017 (n=172)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3.2085561497326207E-2</c:v>
                </c:pt>
                <c:pt idx="1">
                  <c:v>3.1746031746031744E-2</c:v>
                </c:pt>
                <c:pt idx="2">
                  <c:v>2.8248587570621469E-2</c:v>
                </c:pt>
                <c:pt idx="3">
                  <c:v>2.9239766081871343E-2</c:v>
                </c:pt>
                <c:pt idx="4">
                  <c:v>2.9239766081871343E-2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1B-6447-88CC-A456F44AD5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129320432"/>
        <c:axId val="2129322480"/>
      </c:barChart>
      <c:catAx>
        <c:axId val="2129320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300" b="1">
                <a:latin typeface="+mn-lt"/>
                <a:ea typeface="Franklin Gothic Book" charset="0"/>
                <a:cs typeface="Franklin Gothic Book" charset="0"/>
              </a:defRPr>
            </a:pPr>
            <a:endParaRPr lang="en-US"/>
          </a:p>
        </c:txPr>
        <c:crossAx val="2129322480"/>
        <c:crosses val="autoZero"/>
        <c:auto val="1"/>
        <c:lblAlgn val="ctr"/>
        <c:lblOffset val="100"/>
        <c:noMultiLvlLbl val="0"/>
      </c:catAx>
      <c:valAx>
        <c:axId val="21293224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2932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54813381378203"/>
          <c:y val="3.2611548556430399E-2"/>
          <c:w val="0.124430802081943"/>
          <c:h val="0.32456184912369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charset="0"/>
              <a:ea typeface="Franklin Gothic Book" charset="0"/>
              <a:cs typeface="Franklin Gothic Book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3601C258-38C5-4F04-9FD4-D812815360AF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D17BD946-6305-4AAE-8642-76F063C0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96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C8713-48BB-4A67-BC78-9BEF56CD629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696D5-EFB9-43D1-A4A2-942DD38E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0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4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6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96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22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96D5-EFB9-43D1-A4A2-942DD38E02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46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C04F8D-63D3-4175-940C-139C4EE8E23A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4E165E-B0A3-4935-8B7B-A17362B76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429000"/>
            <a:ext cx="8686800" cy="1470025"/>
          </a:xfrm>
        </p:spPr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Annual Report </a:t>
            </a:r>
            <a:br>
              <a:rPr lang="en-US" sz="4000" b="1" dirty="0">
                <a:effectLst/>
              </a:rPr>
            </a:br>
            <a:r>
              <a:rPr lang="en-US" sz="4000" b="1" dirty="0">
                <a:effectLst/>
              </a:rPr>
              <a:t>Faculty Diversity Committee </a:t>
            </a:r>
            <a:br>
              <a:rPr lang="en-US" sz="4000" b="1" dirty="0">
                <a:effectLst/>
              </a:rPr>
            </a:br>
            <a:endParaRPr lang="en-US" sz="4000" b="1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EEAA81-CB04-A546-852B-D24D401FC0F1}"/>
              </a:ext>
            </a:extLst>
          </p:cNvPr>
          <p:cNvSpPr txBox="1"/>
          <p:nvPr/>
        </p:nvSpPr>
        <p:spPr>
          <a:xfrm>
            <a:off x="3276600" y="4724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2017– 2018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pPr marL="458788" lvl="0" indent="-458788"/>
            <a:r>
              <a:rPr lang="en-US" sz="3200" dirty="0"/>
              <a:t>Identify, implement and support a broad range of activities directed to increasing faculty diversity, including issues related to enhancing diversity in faculty recruitment, promotion, and award of tenure</a:t>
            </a:r>
            <a:endParaRPr lang="en-US" sz="3200" b="1" dirty="0"/>
          </a:p>
          <a:p>
            <a:pPr>
              <a:spcAft>
                <a:spcPts val="1200"/>
              </a:spcAft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70"/>
    </mc:Choice>
    <mc:Fallback xmlns="">
      <p:transition spd="slow" advTm="1107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458200" cy="11116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Faculty Diversity Committee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695630"/>
              </p:ext>
            </p:extLst>
          </p:nvPr>
        </p:nvGraphicFramePr>
        <p:xfrm>
          <a:off x="164972" y="1905000"/>
          <a:ext cx="8826626" cy="452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700">
                <a:tc>
                  <a:txBody>
                    <a:bodyPr/>
                    <a:lstStyle/>
                    <a:p>
                      <a:r>
                        <a:rPr lang="en-US" sz="1800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2017–2018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2018-2019 </a:t>
                      </a:r>
                      <a:r>
                        <a:rPr lang="en-US" sz="1800" baseline="0" dirty="0"/>
                        <a:t>Member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Epidemiology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Marnie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Bertolet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/>
                        <a:t>Co-Chair: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Marnie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Bertolet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/>
                        <a:t>Biostatistics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Yongseok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Yongseok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Behavior</a:t>
                      </a:r>
                      <a:r>
                        <a:rPr lang="en-US" sz="1600" baseline="0" dirty="0"/>
                        <a:t> &amp; Community Health Sciences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Christina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Christina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Environment &amp; Occupational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Michele Mendez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Berthony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(Toni) </a:t>
                      </a:r>
                      <a:r>
                        <a:rPr lang="en-US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Deslouches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Health Policy &amp;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Co-Chair: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dirty="0"/>
                        <a:t>Tina Batra Hershey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Co-Chair: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dirty="0"/>
                        <a:t>Tina Batra Hershey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/>
                        <a:t>Human Genetics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Co-Chair: Ryan 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Brenda </a:t>
                      </a:r>
                      <a:r>
                        <a:rPr lang="en-US" sz="1600" b="0" dirty="0" err="1"/>
                        <a:t>Diergaarde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Infectious</a:t>
                      </a:r>
                      <a:r>
                        <a:rPr lang="en-US" sz="1600" baseline="0" dirty="0"/>
                        <a:t> Diseases &amp; Microbiology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Moses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Turkle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Moses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Turkle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Bility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Center for Health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Noble Maseru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Noble Maseru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/>
                        <a:t>Student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Kyana Williams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Dillon </a:t>
                      </a:r>
                      <a:r>
                        <a:rPr lang="en-US" sz="1600" dirty="0" err="1"/>
                        <a:t>Mody</a:t>
                      </a:r>
                      <a:endParaRPr lang="en-US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Priyanka </a:t>
                      </a:r>
                      <a:r>
                        <a:rPr lang="en-US" sz="1600" dirty="0" err="1"/>
                        <a:t>Setty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Arturo Amadeo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Hiba </a:t>
                      </a:r>
                      <a:r>
                        <a:rPr lang="en-US" sz="1600" dirty="0" err="1"/>
                        <a:t>Anwer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5"/>
    </mc:Choice>
    <mc:Fallback xmlns="">
      <p:transition spd="slow" advTm="492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610600" cy="50593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000" dirty="0"/>
              <a:t>11 meetings in the 2017-2018 academic year, including a mini retreat and a strategic planning meeting</a:t>
            </a:r>
          </a:p>
          <a:p>
            <a:pPr lvl="0">
              <a:spcAft>
                <a:spcPts val="1200"/>
              </a:spcAft>
            </a:pPr>
            <a:r>
              <a:rPr lang="en-US" sz="3000" dirty="0"/>
              <a:t>Updated the </a:t>
            </a:r>
            <a:r>
              <a:rPr lang="en-US" sz="3000" i="1" dirty="0"/>
              <a:t>Resource List to Enhance Faculty Diversity </a:t>
            </a:r>
            <a:r>
              <a:rPr lang="en-US" sz="3000" dirty="0"/>
              <a:t>and accompanying </a:t>
            </a:r>
            <a:r>
              <a:rPr lang="en-US" sz="3000" i="1" dirty="0"/>
              <a:t>Resource Map</a:t>
            </a: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3000" dirty="0"/>
              <a:t>Continued/further developed relationships with others involved in increasing diversity at the University 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Office of Health Sciences Diversity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Office of Diversity &amp; Inclusion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Vice Provost Kirsch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Diversity committees of other schools within the University</a:t>
            </a:r>
          </a:p>
          <a:p>
            <a:pPr>
              <a:spcAft>
                <a:spcPts val="600"/>
              </a:spcAft>
            </a:pPr>
            <a:endParaRPr lang="en-US" sz="2600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49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95"/>
    </mc:Choice>
    <mc:Fallback xmlns="">
      <p:transition spd="slow" advTm="3219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Met annually with department chairs to review search committee requirements related to diversity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Tracked Faculty Diversity Data and made recommendations per Pitt Public Health strategic goals for diversity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Communicated with Pitt Public Health Council and faculty regarding diversity issues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Considered how diversity and inclusion be enhanced in our school and the role of the FDC in these efforts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6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53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D4706-8E7B-114C-868C-A999868F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EE18E-F1CA-1B46-ABFB-8AD994C7A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Through our retreat and strategic planning process, we came to the conclusion that our charge needed to be broadened to encompass inclusion, diversity and climate across our school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Drafting revised diversity and inclusion syllabi statement </a:t>
            </a:r>
          </a:p>
          <a:p>
            <a:r>
              <a:rPr lang="en-US" sz="2800" dirty="0"/>
              <a:t>Continue our work with the Provost’s Diversity Committee Chairs group to enhance diversity and inclusion across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318612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036320"/>
          </a:xfrm>
        </p:spPr>
        <p:txBody>
          <a:bodyPr>
            <a:noAutofit/>
          </a:bodyPr>
          <a:lstStyle/>
          <a:p>
            <a:r>
              <a:rPr lang="en-US" sz="4000" b="1" dirty="0"/>
              <a:t>Current Pitt Public Health Faculty </a:t>
            </a:r>
            <a:br>
              <a:rPr lang="en-US" sz="4000" b="1" dirty="0"/>
            </a:br>
            <a:r>
              <a:rPr lang="en-US" sz="4000" b="1" dirty="0"/>
              <a:t>by Gender and Race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948316"/>
              </p:ext>
            </p:extLst>
          </p:nvPr>
        </p:nvGraphicFramePr>
        <p:xfrm>
          <a:off x="266699" y="1905000"/>
          <a:ext cx="8610601" cy="39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2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9636">
                <a:tc>
                  <a:txBody>
                    <a:bodyPr/>
                    <a:lstStyle/>
                    <a:p>
                      <a:r>
                        <a:rPr lang="en-US" sz="2400" b="1" dirty="0"/>
                        <a:t>Gender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Asian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Black</a:t>
                      </a:r>
                      <a:r>
                        <a:rPr lang="en-US" sz="2400" b="1" baseline="0" dirty="0"/>
                        <a:t> or African American</a:t>
                      </a:r>
                      <a:endParaRPr lang="en-US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Hispanic</a:t>
                      </a:r>
                      <a:r>
                        <a:rPr lang="en-US" sz="2400" b="1" baseline="0" dirty="0"/>
                        <a:t> or Latino</a:t>
                      </a:r>
                      <a:endParaRPr lang="en-US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White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Unknown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TOTAL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Female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859803-01E4-8248-BF98-5B0F30419151}"/>
              </a:ext>
            </a:extLst>
          </p:cNvPr>
          <p:cNvSpPr txBox="1"/>
          <p:nvPr/>
        </p:nvSpPr>
        <p:spPr>
          <a:xfrm>
            <a:off x="457200" y="6019800"/>
            <a:ext cx="403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HR Analytics 10/4/18; information is self-reported</a:t>
            </a:r>
          </a:p>
        </p:txBody>
      </p:sp>
    </p:spTree>
    <p:extLst>
      <p:ext uri="{BB962C8B-B14F-4D97-AF65-F5344CB8AC3E}">
        <p14:creationId xmlns:p14="http://schemas.microsoft.com/office/powerpoint/2010/main" val="192821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F200-664E-5643-A695-28694C5E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Current Pitt Public Health Faculty </a:t>
            </a:r>
            <a:br>
              <a:rPr lang="en-US" sz="4800" b="1" dirty="0"/>
            </a:br>
            <a:r>
              <a:rPr lang="en-US" sz="4800" b="1" dirty="0"/>
              <a:t>by Rank, Gender and Tenure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9FFCBF-9306-3D4C-8B84-037B2120D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278422"/>
              </p:ext>
            </p:extLst>
          </p:nvPr>
        </p:nvGraphicFramePr>
        <p:xfrm>
          <a:off x="171450" y="1828800"/>
          <a:ext cx="88010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205">
                  <a:extLst>
                    <a:ext uri="{9D8B030D-6E8A-4147-A177-3AD203B41FA5}">
                      <a16:colId xmlns:a16="http://schemas.microsoft.com/office/drawing/2014/main" val="4118645497"/>
                    </a:ext>
                  </a:extLst>
                </a:gridCol>
                <a:gridCol w="1030759">
                  <a:extLst>
                    <a:ext uri="{9D8B030D-6E8A-4147-A177-3AD203B41FA5}">
                      <a16:colId xmlns:a16="http://schemas.microsoft.com/office/drawing/2014/main" val="850182005"/>
                    </a:ext>
                  </a:extLst>
                </a:gridCol>
                <a:gridCol w="872181">
                  <a:extLst>
                    <a:ext uri="{9D8B030D-6E8A-4147-A177-3AD203B41FA5}">
                      <a16:colId xmlns:a16="http://schemas.microsoft.com/office/drawing/2014/main" val="2405507801"/>
                    </a:ext>
                  </a:extLst>
                </a:gridCol>
                <a:gridCol w="1030759">
                  <a:extLst>
                    <a:ext uri="{9D8B030D-6E8A-4147-A177-3AD203B41FA5}">
                      <a16:colId xmlns:a16="http://schemas.microsoft.com/office/drawing/2014/main" val="3474383345"/>
                    </a:ext>
                  </a:extLst>
                </a:gridCol>
                <a:gridCol w="872181">
                  <a:extLst>
                    <a:ext uri="{9D8B030D-6E8A-4147-A177-3AD203B41FA5}">
                      <a16:colId xmlns:a16="http://schemas.microsoft.com/office/drawing/2014/main" val="2459399043"/>
                    </a:ext>
                  </a:extLst>
                </a:gridCol>
                <a:gridCol w="1110048">
                  <a:extLst>
                    <a:ext uri="{9D8B030D-6E8A-4147-A177-3AD203B41FA5}">
                      <a16:colId xmlns:a16="http://schemas.microsoft.com/office/drawing/2014/main" val="595115231"/>
                    </a:ext>
                  </a:extLst>
                </a:gridCol>
                <a:gridCol w="951471">
                  <a:extLst>
                    <a:ext uri="{9D8B030D-6E8A-4147-A177-3AD203B41FA5}">
                      <a16:colId xmlns:a16="http://schemas.microsoft.com/office/drawing/2014/main" val="4073172990"/>
                    </a:ext>
                  </a:extLst>
                </a:gridCol>
                <a:gridCol w="1506495">
                  <a:extLst>
                    <a:ext uri="{9D8B030D-6E8A-4147-A177-3AD203B41FA5}">
                      <a16:colId xmlns:a16="http://schemas.microsoft.com/office/drawing/2014/main" val="3884272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Non-Tenure Stream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Tenure Stream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Tenured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GRAND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8588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576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Assistant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3701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Associate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6204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Professor level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977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GRAND 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44482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166A21B-5243-454D-BB32-8162F9057AC6}"/>
              </a:ext>
            </a:extLst>
          </p:cNvPr>
          <p:cNvSpPr txBox="1"/>
          <p:nvPr/>
        </p:nvSpPr>
        <p:spPr>
          <a:xfrm>
            <a:off x="429566" y="6521733"/>
            <a:ext cx="3761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HR Analytics 10/4/18; information is self-reported</a:t>
            </a:r>
          </a:p>
        </p:txBody>
      </p:sp>
    </p:spTree>
    <p:extLst>
      <p:ext uri="{BB962C8B-B14F-4D97-AF65-F5344CB8AC3E}">
        <p14:creationId xmlns:p14="http://schemas.microsoft.com/office/powerpoint/2010/main" val="61646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111664"/>
          </a:xfrm>
        </p:spPr>
        <p:txBody>
          <a:bodyPr>
            <a:noAutofit/>
          </a:bodyPr>
          <a:lstStyle/>
          <a:p>
            <a:r>
              <a:rPr lang="en-US" sz="3500" b="1" dirty="0"/>
              <a:t>Racial/Ethnic breakdown of</a:t>
            </a:r>
            <a:br>
              <a:rPr lang="en-US" sz="3500" b="1" dirty="0"/>
            </a:br>
            <a:r>
              <a:rPr lang="en-US" sz="3500" b="1" dirty="0"/>
              <a:t>Pitt Public Health Faculty (%), 2012–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762062"/>
              </p:ext>
            </p:extLst>
          </p:nvPr>
        </p:nvGraphicFramePr>
        <p:xfrm>
          <a:off x="76200" y="1676400"/>
          <a:ext cx="8991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9250" y="6504801"/>
            <a:ext cx="6634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HR Analytics 10/4/18; information is self-reported</a:t>
            </a:r>
          </a:p>
        </p:txBody>
      </p:sp>
    </p:spTree>
    <p:extLst>
      <p:ext uri="{BB962C8B-B14F-4D97-AF65-F5344CB8AC3E}">
        <p14:creationId xmlns:p14="http://schemas.microsoft.com/office/powerpoint/2010/main" val="3856028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8201</TotalTime>
  <Words>443</Words>
  <Application>Microsoft Macintosh PowerPoint</Application>
  <PresentationFormat>On-screen Show (4:3)</PresentationFormat>
  <Paragraphs>139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Annual Report  Faculty Diversity Committee  </vt:lpstr>
      <vt:lpstr>Charge</vt:lpstr>
      <vt:lpstr>Faculty Diversity Committee Members</vt:lpstr>
      <vt:lpstr>Activities</vt:lpstr>
      <vt:lpstr>Activities</vt:lpstr>
      <vt:lpstr>Future Activities</vt:lpstr>
      <vt:lpstr>Current Pitt Public Health Faculty  by Gender and Race</vt:lpstr>
      <vt:lpstr>Current Pitt Public Health Faculty  by Rank, Gender and Tenure</vt:lpstr>
      <vt:lpstr>Racial/Ethnic breakdown of Pitt Public Health Faculty (%), 2012– 2017</vt:lpstr>
    </vt:vector>
  </TitlesOfParts>
  <Company>University of Pittsburgh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  Faculty Diversity Committee  2010-2011</dc:title>
  <dc:creator>barinas</dc:creator>
  <cp:lastModifiedBy>Hershey, Tina Batra</cp:lastModifiedBy>
  <cp:revision>118</cp:revision>
  <cp:lastPrinted>2018-10-10T15:57:43Z</cp:lastPrinted>
  <dcterms:created xsi:type="dcterms:W3CDTF">2011-11-03T18:12:36Z</dcterms:created>
  <dcterms:modified xsi:type="dcterms:W3CDTF">2018-10-12T12:32:39Z</dcterms:modified>
</cp:coreProperties>
</file>